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08" r:id="rId1"/>
  </p:sldMasterIdLst>
  <p:sldIdLst>
    <p:sldId id="256" r:id="rId2"/>
    <p:sldId id="257" r:id="rId3"/>
    <p:sldId id="258" r:id="rId4"/>
    <p:sldId id="261" r:id="rId5"/>
    <p:sldId id="259" r:id="rId6"/>
    <p:sldId id="262" r:id="rId7"/>
    <p:sldId id="279" r:id="rId8"/>
    <p:sldId id="280" r:id="rId9"/>
    <p:sldId id="281" r:id="rId10"/>
    <p:sldId id="282" r:id="rId11"/>
    <p:sldId id="260" r:id="rId12"/>
    <p:sldId id="263" r:id="rId13"/>
    <p:sldId id="264" r:id="rId14"/>
    <p:sldId id="266" r:id="rId15"/>
    <p:sldId id="268" r:id="rId16"/>
    <p:sldId id="271" r:id="rId17"/>
    <p:sldId id="267" r:id="rId18"/>
    <p:sldId id="272" r:id="rId19"/>
    <p:sldId id="269" r:id="rId20"/>
    <p:sldId id="270" r:id="rId21"/>
    <p:sldId id="273" r:id="rId22"/>
    <p:sldId id="274" r:id="rId23"/>
    <p:sldId id="275" r:id="rId24"/>
    <p:sldId id="276" r:id="rId25"/>
    <p:sldId id="277" r:id="rId26"/>
    <p:sldId id="278" r:id="rId27"/>
    <p:sldId id="265" r:id="rId28"/>
  </p:sldIdLst>
  <p:sldSz cx="9144000" cy="6858000" type="screen4x3"/>
  <p:notesSz cx="7315200" cy="96012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93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6400800" y="6355080"/>
            <a:ext cx="2286000" cy="365760"/>
          </a:xfrm>
        </p:spPr>
        <p:txBody>
          <a:bodyPr/>
          <a:lstStyle>
            <a:lvl1pPr>
              <a:defRPr sz="1400"/>
            </a:lvl1pPr>
          </a:lstStyle>
          <a:p>
            <a:fld id="{9938C2AD-D00B-455C-91CC-54DCF598E3D5}" type="datetimeFigureOut">
              <a:rPr lang="es-CO" smtClean="0"/>
              <a:pPr/>
              <a:t>28/8/12</a:t>
            </a:fld>
            <a:endParaRPr lang="es-CO"/>
          </a:p>
        </p:txBody>
      </p:sp>
      <p:sp>
        <p:nvSpPr>
          <p:cNvPr id="17" name="16 Marcador de pie de página"/>
          <p:cNvSpPr>
            <a:spLocks noGrp="1"/>
          </p:cNvSpPr>
          <p:nvPr>
            <p:ph type="ftr" sz="quarter" idx="11"/>
          </p:nvPr>
        </p:nvSpPr>
        <p:spPr>
          <a:xfrm>
            <a:off x="2898648" y="6355080"/>
            <a:ext cx="3474720" cy="365760"/>
          </a:xfrm>
        </p:spPr>
        <p:txBody>
          <a:bodyPr/>
          <a:lstStyle/>
          <a:p>
            <a:endParaRPr lang="es-CO"/>
          </a:p>
        </p:txBody>
      </p:sp>
      <p:sp>
        <p:nvSpPr>
          <p:cNvPr id="29" name="28 Marcador de número de diapositiva"/>
          <p:cNvSpPr>
            <a:spLocks noGrp="1"/>
          </p:cNvSpPr>
          <p:nvPr>
            <p:ph type="sldNum" sz="quarter" idx="12"/>
          </p:nvPr>
        </p:nvSpPr>
        <p:spPr>
          <a:xfrm>
            <a:off x="1216152" y="6355080"/>
            <a:ext cx="1219200" cy="365760"/>
          </a:xfrm>
        </p:spPr>
        <p:txBody>
          <a:bodyPr/>
          <a:lstStyle/>
          <a:p>
            <a:fld id="{CE439B02-730A-467B-9195-D6E26AA4A8CD}" type="slidenum">
              <a:rPr lang="es-CO" smtClean="0"/>
              <a:pPr/>
              <a:t>‹Nº›</a:t>
            </a:fld>
            <a:endParaRPr lang="es-CO"/>
          </a:p>
        </p:txBody>
      </p:sp>
      <p:sp>
        <p:nvSpPr>
          <p:cNvPr id="21" name="20 Rectángulo"/>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32 Rectángulo"/>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21 Rectángulo"/>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938C2AD-D00B-455C-91CC-54DCF598E3D5}" type="datetimeFigureOut">
              <a:rPr lang="es-CO" smtClean="0"/>
              <a:pPr/>
              <a:t>28/8/12</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CE439B02-730A-467B-9195-D6E26AA4A8CD}" type="slidenum">
              <a:rPr lang="es-CO" smtClean="0"/>
              <a:pPr/>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938C2AD-D00B-455C-91CC-54DCF598E3D5}" type="datetimeFigureOut">
              <a:rPr lang="es-CO" smtClean="0"/>
              <a:pPr/>
              <a:t>28/8/12</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CE439B02-730A-467B-9195-D6E26AA4A8CD}" type="slidenum">
              <a:rPr lang="es-CO" smtClean="0"/>
              <a:pPr/>
              <a:t>‹Nº›</a:t>
            </a:fld>
            <a:endParaRPr lang="es-CO"/>
          </a:p>
        </p:txBody>
      </p:sp>
      <p:sp>
        <p:nvSpPr>
          <p:cNvPr id="7" name="6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7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Conector recto"/>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9938C2AD-D00B-455C-91CC-54DCF598E3D5}" type="datetimeFigureOut">
              <a:rPr lang="es-CO" smtClean="0"/>
              <a:pPr/>
              <a:t>28/8/12</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CE439B02-730A-467B-9195-D6E26AA4A8CD}" type="slidenum">
              <a:rPr lang="es-CO" smtClean="0"/>
              <a:pPr/>
              <a:t>‹Nº›</a:t>
            </a:fld>
            <a:endParaRPr lang="es-CO"/>
          </a:p>
        </p:txBody>
      </p:sp>
      <p:sp>
        <p:nvSpPr>
          <p:cNvPr id="8" name="7 Marcador de contenido"/>
          <p:cNvSpPr>
            <a:spLocks noGrp="1"/>
          </p:cNvSpPr>
          <p:nvPr>
            <p:ph sz="quarter" idx="1"/>
          </p:nvPr>
        </p:nvSpPr>
        <p:spPr>
          <a:xfrm>
            <a:off x="457200" y="1219200"/>
            <a:ext cx="8229600" cy="493776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a:xfrm>
            <a:off x="6400800" y="6355080"/>
            <a:ext cx="2286000" cy="365760"/>
          </a:xfrm>
        </p:spPr>
        <p:txBody>
          <a:bodyPr/>
          <a:lstStyle/>
          <a:p>
            <a:fld id="{9938C2AD-D00B-455C-91CC-54DCF598E3D5}" type="datetimeFigureOut">
              <a:rPr lang="es-CO" smtClean="0"/>
              <a:pPr/>
              <a:t>28/8/12</a:t>
            </a:fld>
            <a:endParaRPr lang="es-CO"/>
          </a:p>
        </p:txBody>
      </p:sp>
      <p:sp>
        <p:nvSpPr>
          <p:cNvPr id="5" name="4 Marcador de pie de página"/>
          <p:cNvSpPr>
            <a:spLocks noGrp="1"/>
          </p:cNvSpPr>
          <p:nvPr>
            <p:ph type="ftr" sz="quarter" idx="11"/>
          </p:nvPr>
        </p:nvSpPr>
        <p:spPr>
          <a:xfrm>
            <a:off x="2898648" y="6355080"/>
            <a:ext cx="3474720" cy="365760"/>
          </a:xfrm>
        </p:spPr>
        <p:txBody>
          <a:bodyPr/>
          <a:lstStyle/>
          <a:p>
            <a:endParaRPr lang="es-CO"/>
          </a:p>
        </p:txBody>
      </p:sp>
      <p:sp>
        <p:nvSpPr>
          <p:cNvPr id="6" name="5 Marcador de número de diapositiva"/>
          <p:cNvSpPr>
            <a:spLocks noGrp="1"/>
          </p:cNvSpPr>
          <p:nvPr>
            <p:ph type="sldNum" sz="quarter" idx="12"/>
          </p:nvPr>
        </p:nvSpPr>
        <p:spPr>
          <a:xfrm>
            <a:off x="1069848" y="6355080"/>
            <a:ext cx="1520952" cy="365760"/>
          </a:xfrm>
        </p:spPr>
        <p:txBody>
          <a:bodyPr/>
          <a:lstStyle/>
          <a:p>
            <a:fld id="{CE439B02-730A-467B-9195-D6E26AA4A8CD}" type="slidenum">
              <a:rPr lang="es-CO" smtClean="0"/>
              <a:pPr/>
              <a:t>‹Nº›</a:t>
            </a:fld>
            <a:endParaRPr lang="es-CO"/>
          </a:p>
        </p:txBody>
      </p:sp>
      <p:sp>
        <p:nvSpPr>
          <p:cNvPr id="7" name="6 Rectángulo"/>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9938C2AD-D00B-455C-91CC-54DCF598E3D5}" type="datetimeFigureOut">
              <a:rPr lang="es-CO" smtClean="0"/>
              <a:pPr/>
              <a:t>28/8/12</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CE439B02-730A-467B-9195-D6E26AA4A8CD}" type="slidenum">
              <a:rPr lang="es-CO" smtClean="0"/>
              <a:pPr/>
              <a:t>‹Nº›</a:t>
            </a:fld>
            <a:endParaRPr lang="es-CO"/>
          </a:p>
        </p:txBody>
      </p:sp>
      <p:sp>
        <p:nvSpPr>
          <p:cNvPr id="9" name="8 Marcador de contenido"/>
          <p:cNvSpPr>
            <a:spLocks noGrp="1"/>
          </p:cNvSpPr>
          <p:nvPr>
            <p:ph sz="quarter" idx="1"/>
          </p:nvPr>
        </p:nvSpPr>
        <p:spPr>
          <a:xfrm>
            <a:off x="457200" y="1219200"/>
            <a:ext cx="4041648" cy="493776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632198" y="1216152"/>
            <a:ext cx="4041648" cy="493776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9938C2AD-D00B-455C-91CC-54DCF598E3D5}" type="datetimeFigureOut">
              <a:rPr lang="es-CO" smtClean="0"/>
              <a:pPr/>
              <a:t>28/8/12</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CE439B02-730A-467B-9195-D6E26AA4A8CD}" type="slidenum">
              <a:rPr lang="es-CO" smtClean="0"/>
              <a:pPr/>
              <a:t>‹Nº›</a:t>
            </a:fld>
            <a:endParaRPr lang="es-CO"/>
          </a:p>
        </p:txBody>
      </p:sp>
      <p:sp>
        <p:nvSpPr>
          <p:cNvPr id="11" name="10 Marcador de contenido"/>
          <p:cNvSpPr>
            <a:spLocks noGrp="1"/>
          </p:cNvSpPr>
          <p:nvPr>
            <p:ph sz="quarter" idx="2"/>
          </p:nvPr>
        </p:nvSpPr>
        <p:spPr>
          <a:xfrm>
            <a:off x="457200" y="2133600"/>
            <a:ext cx="4038600" cy="4038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648200" y="2133600"/>
            <a:ext cx="4038600" cy="4038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9938C2AD-D00B-455C-91CC-54DCF598E3D5}" type="datetimeFigureOut">
              <a:rPr lang="es-CO" smtClean="0"/>
              <a:pPr/>
              <a:t>28/8/12</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CE439B02-730A-467B-9195-D6E26AA4A8CD}" type="slidenum">
              <a:rPr lang="es-CO" smtClean="0"/>
              <a:pPr/>
              <a:t>‹Nº›</a:t>
            </a:fld>
            <a:endParaRPr lang="es-CO"/>
          </a:p>
        </p:txBody>
      </p:sp>
      <p:sp>
        <p:nvSpPr>
          <p:cNvPr id="6" name="5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938C2AD-D00B-455C-91CC-54DCF598E3D5}" type="datetimeFigureOut">
              <a:rPr lang="es-CO" smtClean="0"/>
              <a:pPr/>
              <a:t>28/8/12</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CE439B02-730A-467B-9195-D6E26AA4A8CD}" type="slidenum">
              <a:rPr lang="es-CO" smtClean="0"/>
              <a:pPr/>
              <a:t>‹Nº›</a:t>
            </a:fld>
            <a:endParaRPr lang="es-CO"/>
          </a:p>
        </p:txBody>
      </p:sp>
      <p:sp>
        <p:nvSpPr>
          <p:cNvPr id="5" name="4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5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9938C2AD-D00B-455C-91CC-54DCF598E3D5}" type="datetimeFigureOut">
              <a:rPr lang="es-CO" smtClean="0"/>
              <a:pPr/>
              <a:t>28/8/12</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CE439B02-730A-467B-9195-D6E26AA4A8CD}" type="slidenum">
              <a:rPr lang="es-CO" smtClean="0"/>
              <a:pPr/>
              <a:t>‹Nº›</a:t>
            </a:fld>
            <a:endParaRPr lang="es-CO"/>
          </a:p>
        </p:txBody>
      </p:sp>
      <p:sp>
        <p:nvSpPr>
          <p:cNvPr id="8" name="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Conector recto"/>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contenido"/>
          <p:cNvSpPr>
            <a:spLocks noGrp="1"/>
          </p:cNvSpPr>
          <p:nvPr>
            <p:ph sz="quarter" idx="1"/>
          </p:nvPr>
        </p:nvSpPr>
        <p:spPr>
          <a:xfrm>
            <a:off x="304800" y="304800"/>
            <a:ext cx="5715000" cy="5715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9938C2AD-D00B-455C-91CC-54DCF598E3D5}" type="datetimeFigureOut">
              <a:rPr lang="es-CO" smtClean="0"/>
              <a:pPr/>
              <a:t>28/8/12</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CE439B02-730A-467B-9195-D6E26AA4A8CD}" type="slidenum">
              <a:rPr lang="es-CO" smtClean="0"/>
              <a:pPr/>
              <a:t>‹Nº›</a:t>
            </a:fld>
            <a:endParaRPr lang="es-CO"/>
          </a:p>
        </p:txBody>
      </p:sp>
      <p:sp>
        <p:nvSpPr>
          <p:cNvPr id="8" name="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8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457200" y="152400"/>
            <a:ext cx="8229600" cy="990600"/>
          </a:xfrm>
          <a:prstGeom prst="rect">
            <a:avLst/>
          </a:prstGeom>
        </p:spPr>
        <p:txBody>
          <a:bodyPr vert="horz" anchor="b" anchorCtr="0">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9938C2AD-D00B-455C-91CC-54DCF598E3D5}" type="datetimeFigureOut">
              <a:rPr lang="es-CO" smtClean="0"/>
              <a:pPr/>
              <a:t>28/8/12</a:t>
            </a:fld>
            <a:endParaRPr lang="es-CO"/>
          </a:p>
        </p:txBody>
      </p:sp>
      <p:sp>
        <p:nvSpPr>
          <p:cNvPr id="3" name="2 Marcador de pie de página"/>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s-CO"/>
          </a:p>
        </p:txBody>
      </p:sp>
      <p:sp>
        <p:nvSpPr>
          <p:cNvPr id="23" name="22 Marcador de número de diapositiva"/>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CE439B02-730A-467B-9195-D6E26AA4A8CD}" type="slidenum">
              <a:rPr lang="es-CO" smtClean="0"/>
              <a:pPr/>
              <a:t>‹Nº›</a:t>
            </a:fld>
            <a:endParaRPr lang="es-CO"/>
          </a:p>
        </p:txBody>
      </p:sp>
      <p:sp>
        <p:nvSpPr>
          <p:cNvPr id="28" name="2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28 Conector recto"/>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187624" y="3573016"/>
            <a:ext cx="6858000" cy="990600"/>
          </a:xfrm>
        </p:spPr>
        <p:txBody>
          <a:bodyPr>
            <a:normAutofit fontScale="90000"/>
          </a:bodyPr>
          <a:lstStyle/>
          <a:p>
            <a:r>
              <a:rPr lang="es-CO" dirty="0" smtClean="0"/>
              <a:t>ESCASEZ DE RECURSOS NATURALES, IMPACTO DE LA CONSTRUCCIÓN EN EL </a:t>
            </a:r>
            <a:r>
              <a:rPr lang="es-CO" dirty="0" err="1" smtClean="0"/>
              <a:t>M.A</a:t>
            </a:r>
            <a:r>
              <a:rPr lang="es-CO" dirty="0" smtClean="0"/>
              <a:t> –</a:t>
            </a:r>
            <a:endParaRPr lang="es-CO" dirty="0"/>
          </a:p>
        </p:txBody>
      </p:sp>
      <p:sp>
        <p:nvSpPr>
          <p:cNvPr id="3" name="2 Subtítulo"/>
          <p:cNvSpPr>
            <a:spLocks noGrp="1"/>
          </p:cNvSpPr>
          <p:nvPr>
            <p:ph type="subTitle" idx="1"/>
          </p:nvPr>
        </p:nvSpPr>
        <p:spPr/>
        <p:txBody>
          <a:bodyPr/>
          <a:lstStyle/>
          <a:p>
            <a:r>
              <a:rPr lang="es-CO" dirty="0" smtClean="0"/>
              <a:t>CONSTRUCCIÓN SOSTENIBLE</a:t>
            </a:r>
            <a:endParaRPr lang="es-CO" dirty="0"/>
          </a:p>
        </p:txBody>
      </p:sp>
      <p:pic>
        <p:nvPicPr>
          <p:cNvPr id="2050" name="Picture 2"/>
          <p:cNvPicPr>
            <a:picLocks noChangeAspect="1" noChangeArrowheads="1"/>
          </p:cNvPicPr>
          <p:nvPr/>
        </p:nvPicPr>
        <p:blipFill>
          <a:blip r:embed="rId2" cstate="print"/>
          <a:srcRect/>
          <a:stretch>
            <a:fillRect/>
          </a:stretch>
        </p:blipFill>
        <p:spPr bwMode="auto">
          <a:xfrm>
            <a:off x="5940152" y="836712"/>
            <a:ext cx="2152650" cy="2124075"/>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21974" r="13751"/>
          <a:stretch>
            <a:fillRect/>
          </a:stretch>
        </p:blipFill>
        <p:spPr bwMode="auto">
          <a:xfrm>
            <a:off x="1115616" y="980728"/>
            <a:ext cx="1512168" cy="194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CO" dirty="0" smtClean="0"/>
              <a:t>RECURSOS </a:t>
            </a:r>
            <a:r>
              <a:rPr lang="es-CO" dirty="0" smtClean="0"/>
              <a:t>NO RENOVABLES EN COLOMBIA</a:t>
            </a:r>
            <a:endParaRPr lang="es-CO" dirty="0"/>
          </a:p>
        </p:txBody>
      </p:sp>
      <p:sp>
        <p:nvSpPr>
          <p:cNvPr id="3" name="2 Marcador de contenido"/>
          <p:cNvSpPr>
            <a:spLocks noGrp="1"/>
          </p:cNvSpPr>
          <p:nvPr>
            <p:ph sz="quarter" idx="1"/>
          </p:nvPr>
        </p:nvSpPr>
        <p:spPr>
          <a:xfrm>
            <a:off x="457200" y="1219200"/>
            <a:ext cx="8219256" cy="5090120"/>
          </a:xfrm>
        </p:spPr>
        <p:txBody>
          <a:bodyPr>
            <a:normAutofit/>
          </a:bodyPr>
          <a:lstStyle/>
          <a:p>
            <a:pPr>
              <a:buNone/>
            </a:pPr>
            <a:r>
              <a:rPr lang="es-CO" dirty="0" smtClean="0"/>
              <a:t>Petróleo</a:t>
            </a:r>
          </a:p>
          <a:p>
            <a:r>
              <a:rPr lang="es-CO" dirty="0" smtClean="0"/>
              <a:t>Es un líquido aceitoso </a:t>
            </a:r>
            <a:r>
              <a:rPr lang="es-CO" dirty="0" smtClean="0"/>
              <a:t>e inflamable </a:t>
            </a:r>
            <a:r>
              <a:rPr lang="es-CO" dirty="0" smtClean="0"/>
              <a:t>que contiene </a:t>
            </a:r>
            <a:r>
              <a:rPr lang="es-CO" dirty="0" smtClean="0"/>
              <a:t>como compuestos orgánicos: </a:t>
            </a:r>
            <a:r>
              <a:rPr lang="it-IT" dirty="0" smtClean="0"/>
              <a:t>hidrógeno11 </a:t>
            </a:r>
            <a:r>
              <a:rPr lang="it-IT" dirty="0" smtClean="0"/>
              <a:t>al 15%, </a:t>
            </a:r>
            <a:r>
              <a:rPr lang="it-IT" dirty="0" smtClean="0"/>
              <a:t>carbono </a:t>
            </a:r>
            <a:r>
              <a:rPr lang="es-CO" dirty="0" smtClean="0"/>
              <a:t>83 </a:t>
            </a:r>
            <a:r>
              <a:rPr lang="es-CO" dirty="0" smtClean="0"/>
              <a:t>a 87 %, y </a:t>
            </a:r>
            <a:r>
              <a:rPr lang="es-CO" dirty="0" smtClean="0"/>
              <a:t>pequeñas cantidades </a:t>
            </a:r>
            <a:r>
              <a:rPr lang="es-CO" dirty="0" smtClean="0"/>
              <a:t>de </a:t>
            </a:r>
            <a:r>
              <a:rPr lang="es-CO" dirty="0" smtClean="0"/>
              <a:t>oxígeno, nitrógeno y azufre</a:t>
            </a:r>
            <a:r>
              <a:rPr lang="es-CO" dirty="0" smtClean="0"/>
              <a:t>, entre </a:t>
            </a:r>
            <a:r>
              <a:rPr lang="es-CO" dirty="0" smtClean="0"/>
              <a:t>los principales. El </a:t>
            </a:r>
            <a:r>
              <a:rPr lang="es-CO" dirty="0" smtClean="0"/>
              <a:t>petróleo en estado </a:t>
            </a:r>
            <a:r>
              <a:rPr lang="es-CO" dirty="0" smtClean="0"/>
              <a:t>gaseoso se </a:t>
            </a:r>
            <a:r>
              <a:rPr lang="es-CO" dirty="0" smtClean="0"/>
              <a:t>conoce como gas natural </a:t>
            </a:r>
            <a:r>
              <a:rPr lang="es-CO" dirty="0" smtClean="0"/>
              <a:t>y en </a:t>
            </a:r>
            <a:r>
              <a:rPr lang="es-CO" dirty="0" smtClean="0"/>
              <a:t>estado sólido como </a:t>
            </a:r>
            <a:r>
              <a:rPr lang="es-CO" dirty="0" smtClean="0"/>
              <a:t>asfalto.</a:t>
            </a:r>
          </a:p>
          <a:p>
            <a:r>
              <a:rPr lang="es-CO" dirty="0" smtClean="0"/>
              <a:t>Colombia no es un </a:t>
            </a:r>
            <a:r>
              <a:rPr lang="es-CO" dirty="0" smtClean="0"/>
              <a:t>país petrolero</a:t>
            </a:r>
            <a:r>
              <a:rPr lang="es-CO" dirty="0" smtClean="0"/>
              <a:t>, pues aunque </a:t>
            </a:r>
            <a:r>
              <a:rPr lang="es-CO" dirty="0" smtClean="0"/>
              <a:t>sus reservas </a:t>
            </a:r>
            <a:r>
              <a:rPr lang="es-CO" dirty="0" smtClean="0"/>
              <a:t>se han </a:t>
            </a:r>
            <a:r>
              <a:rPr lang="es-CO" dirty="0" smtClean="0"/>
              <a:t>incrementado desde </a:t>
            </a:r>
            <a:r>
              <a:rPr lang="es-CO" dirty="0" smtClean="0"/>
              <a:t>el descubrimiento </a:t>
            </a:r>
            <a:r>
              <a:rPr lang="es-CO" dirty="0" smtClean="0"/>
              <a:t>de Caño-Limón</a:t>
            </a:r>
            <a:r>
              <a:rPr lang="es-CO" dirty="0" smtClean="0"/>
              <a:t>, éstas no llegan </a:t>
            </a:r>
            <a:r>
              <a:rPr lang="es-CO" dirty="0" smtClean="0"/>
              <a:t>al 0,2</a:t>
            </a:r>
            <a:r>
              <a:rPr lang="es-CO" dirty="0" smtClean="0"/>
              <a:t>% del total de </a:t>
            </a:r>
            <a:r>
              <a:rPr lang="es-CO" dirty="0" smtClean="0"/>
              <a:t>las mundiales. Venezuela y México </a:t>
            </a:r>
            <a:r>
              <a:rPr lang="es-CO" dirty="0" smtClean="0"/>
              <a:t>tienen 25 veces </a:t>
            </a:r>
            <a:r>
              <a:rPr lang="es-CO" dirty="0" smtClean="0"/>
              <a:t>más.</a:t>
            </a:r>
            <a:endParaRPr lang="es-CO"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CO" dirty="0" smtClean="0"/>
              <a:t>RECURSOS RENOVABLES Y NO RENOVABLES</a:t>
            </a:r>
            <a:endParaRPr lang="es-CO" dirty="0"/>
          </a:p>
        </p:txBody>
      </p:sp>
      <p:sp>
        <p:nvSpPr>
          <p:cNvPr id="3" name="2 Marcador de contenido"/>
          <p:cNvSpPr>
            <a:spLocks noGrp="1"/>
          </p:cNvSpPr>
          <p:nvPr>
            <p:ph sz="quarter" idx="1"/>
          </p:nvPr>
        </p:nvSpPr>
        <p:spPr>
          <a:xfrm>
            <a:off x="457200" y="1219200"/>
            <a:ext cx="8219256" cy="5090120"/>
          </a:xfrm>
        </p:spPr>
        <p:txBody>
          <a:bodyPr>
            <a:normAutofit/>
          </a:bodyPr>
          <a:lstStyle/>
          <a:p>
            <a:pPr>
              <a:buNone/>
            </a:pPr>
            <a:r>
              <a:rPr lang="es-CO" dirty="0" smtClean="0"/>
              <a:t>Nuestra economía esta basada en el uso de los recursos no renovables, por tal razón debemos migrar al uso de los recursos renovables y minimizar – reducir el consumo de los recursos no renovables.</a:t>
            </a:r>
          </a:p>
          <a:p>
            <a:pPr>
              <a:buNone/>
            </a:pPr>
            <a:r>
              <a:rPr lang="es-CO" dirty="0" smtClean="0"/>
              <a:t>La construcción es la principal actividad mundial que usa recursos no renovables, por tanto el impacto en el medio ambiente es mayor.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CO" dirty="0" smtClean="0"/>
              <a:t>CONSTRUCCIÓN E IMPACTO AMBIENTAL</a:t>
            </a:r>
            <a:endParaRPr lang="es-CO" dirty="0"/>
          </a:p>
        </p:txBody>
      </p:sp>
      <p:sp>
        <p:nvSpPr>
          <p:cNvPr id="3" name="2 Marcador de contenido"/>
          <p:cNvSpPr>
            <a:spLocks noGrp="1"/>
          </p:cNvSpPr>
          <p:nvPr>
            <p:ph sz="quarter" idx="1"/>
          </p:nvPr>
        </p:nvSpPr>
        <p:spPr>
          <a:xfrm>
            <a:off x="457200" y="1219200"/>
            <a:ext cx="8219256" cy="5090120"/>
          </a:xfrm>
        </p:spPr>
        <p:txBody>
          <a:bodyPr>
            <a:normAutofit/>
          </a:bodyPr>
          <a:lstStyle/>
          <a:p>
            <a:pPr>
              <a:buNone/>
            </a:pPr>
            <a:r>
              <a:rPr lang="es-ES" dirty="0" smtClean="0"/>
              <a:t>El impacto ambiental producido por la industria de la Construcción a la luz de la Revolución </a:t>
            </a:r>
            <a:r>
              <a:rPr lang="es-ES" dirty="0" smtClean="0"/>
              <a:t>Industrial y su contaminación, constituye </a:t>
            </a:r>
            <a:r>
              <a:rPr lang="es-ES" dirty="0" smtClean="0"/>
              <a:t>la deuda aún pendiente que han de afrontar las sociedades </a:t>
            </a:r>
            <a:r>
              <a:rPr lang="es-ES" dirty="0" smtClean="0"/>
              <a:t>industrializadas</a:t>
            </a:r>
          </a:p>
          <a:p>
            <a:pPr>
              <a:buNone/>
            </a:pPr>
            <a:r>
              <a:rPr lang="es-ES" dirty="0" smtClean="0"/>
              <a:t>La </a:t>
            </a:r>
            <a:r>
              <a:rPr lang="es-ES" dirty="0" smtClean="0"/>
              <a:t>Revolución Industrial </a:t>
            </a:r>
            <a:r>
              <a:rPr lang="es-ES" dirty="0" smtClean="0"/>
              <a:t>supuso </a:t>
            </a:r>
            <a:r>
              <a:rPr lang="es-ES" dirty="0" smtClean="0"/>
              <a:t>un gran cambio en las técnicas empleadas en la producción de los materiales de construcción, dado que hasta entonces, los materiales eran naturales, propios de la biosfera, procedentes del entorno inmediato, de fabricación simple y adaptados a las condiciones climáticas del territorio donde se llevaba a cabo la edificación. </a:t>
            </a:r>
            <a:endParaRPr lang="es-CO" dirty="0" smtClean="0"/>
          </a:p>
          <a:p>
            <a:pPr>
              <a:buNone/>
            </a:pPr>
            <a:endParaRPr lang="es-CO"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CO" dirty="0" smtClean="0"/>
              <a:t>CONSTRUCCIÓN E IMPACTO AMBIENTAL</a:t>
            </a:r>
            <a:endParaRPr lang="es-CO" dirty="0"/>
          </a:p>
        </p:txBody>
      </p:sp>
      <p:sp>
        <p:nvSpPr>
          <p:cNvPr id="3" name="2 Marcador de contenido"/>
          <p:cNvSpPr>
            <a:spLocks noGrp="1"/>
          </p:cNvSpPr>
          <p:nvPr>
            <p:ph sz="quarter" idx="1"/>
          </p:nvPr>
        </p:nvSpPr>
        <p:spPr>
          <a:xfrm>
            <a:off x="457200" y="1219200"/>
            <a:ext cx="8219256" cy="5306144"/>
          </a:xfrm>
        </p:spPr>
        <p:txBody>
          <a:bodyPr>
            <a:normAutofit fontScale="92500" lnSpcReduction="10000"/>
          </a:bodyPr>
          <a:lstStyle/>
          <a:p>
            <a:pPr>
              <a:buNone/>
            </a:pPr>
            <a:r>
              <a:rPr lang="es-ES" dirty="0" smtClean="0"/>
              <a:t>El resultado de este cambio se </a:t>
            </a:r>
            <a:r>
              <a:rPr lang="es-ES" dirty="0" smtClean="0"/>
              <a:t>traduce en:</a:t>
            </a:r>
          </a:p>
          <a:p>
            <a:pPr marL="514350" indent="-514350">
              <a:buFont typeface="+mj-lt"/>
              <a:buAutoNum type="arabicPeriod"/>
            </a:pPr>
            <a:r>
              <a:rPr lang="es-ES" dirty="0" smtClean="0"/>
              <a:t>En </a:t>
            </a:r>
            <a:r>
              <a:rPr lang="es-ES" dirty="0" smtClean="0"/>
              <a:t>un gran aumento de la distancia entre la obtención de materias primas y la ubicación de su elaboración o </a:t>
            </a:r>
            <a:r>
              <a:rPr lang="es-ES" dirty="0" smtClean="0"/>
              <a:t>construcción</a:t>
            </a:r>
          </a:p>
          <a:p>
            <a:pPr marL="514350" indent="-514350">
              <a:buFont typeface="+mj-lt"/>
              <a:buAutoNum type="arabicPeriod"/>
            </a:pPr>
            <a:r>
              <a:rPr lang="es-ES" dirty="0" smtClean="0"/>
              <a:t>En </a:t>
            </a:r>
            <a:r>
              <a:rPr lang="es-ES" dirty="0" smtClean="0"/>
              <a:t>el agotamiento de los recursos naturales próximos</a:t>
            </a:r>
            <a:r>
              <a:rPr lang="es-ES" dirty="0" smtClean="0"/>
              <a:t>;</a:t>
            </a:r>
          </a:p>
          <a:p>
            <a:pPr marL="514350" indent="-514350">
              <a:buFont typeface="+mj-lt"/>
              <a:buAutoNum type="arabicPeriod"/>
            </a:pPr>
            <a:r>
              <a:rPr lang="es-ES" dirty="0" smtClean="0"/>
              <a:t>En </a:t>
            </a:r>
            <a:r>
              <a:rPr lang="es-ES" dirty="0" smtClean="0"/>
              <a:t>el aumento de la emisión de contaminantes derivados de la industria de la Construcción. </a:t>
            </a:r>
            <a:endParaRPr lang="es-CO" dirty="0" smtClean="0"/>
          </a:p>
          <a:p>
            <a:pPr>
              <a:buNone/>
            </a:pPr>
            <a:r>
              <a:rPr lang="es-ES" dirty="0" smtClean="0"/>
              <a:t>Asimismo, la gran demanda de materiales de construcción a mediados del siglo XX </a:t>
            </a:r>
            <a:r>
              <a:rPr lang="es-ES" dirty="0" smtClean="0"/>
              <a:t>trae consigo </a:t>
            </a:r>
            <a:r>
              <a:rPr lang="es-ES" dirty="0" smtClean="0"/>
              <a:t>la necesidad </a:t>
            </a:r>
            <a:r>
              <a:rPr lang="es-ES" dirty="0" smtClean="0"/>
              <a:t>de:</a:t>
            </a:r>
          </a:p>
          <a:p>
            <a:r>
              <a:rPr lang="es-ES" dirty="0" smtClean="0"/>
              <a:t>E</a:t>
            </a:r>
            <a:r>
              <a:rPr lang="es-ES" dirty="0" smtClean="0"/>
              <a:t>xtraer </a:t>
            </a:r>
            <a:r>
              <a:rPr lang="es-ES" dirty="0" smtClean="0"/>
              <a:t>y procesar gran cantidad de materias </a:t>
            </a:r>
            <a:r>
              <a:rPr lang="es-ES" dirty="0" smtClean="0"/>
              <a:t>primas</a:t>
            </a:r>
          </a:p>
          <a:p>
            <a:r>
              <a:rPr lang="es-ES" dirty="0" smtClean="0"/>
              <a:t>E</a:t>
            </a:r>
            <a:r>
              <a:rPr lang="es-ES" dirty="0" smtClean="0"/>
              <a:t>laborar </a:t>
            </a:r>
            <a:r>
              <a:rPr lang="es-ES" dirty="0" smtClean="0"/>
              <a:t>nuevos </a:t>
            </a:r>
            <a:r>
              <a:rPr lang="es-ES" dirty="0" smtClean="0"/>
              <a:t>materiales</a:t>
            </a:r>
          </a:p>
          <a:p>
            <a:r>
              <a:rPr lang="es-ES" dirty="0" smtClean="0"/>
              <a:t>T</a:t>
            </a:r>
            <a:r>
              <a:rPr lang="es-ES" dirty="0" smtClean="0"/>
              <a:t>ratamiento </a:t>
            </a:r>
            <a:r>
              <a:rPr lang="es-ES" dirty="0" smtClean="0"/>
              <a:t>de una elevada cantidad de residuos de construcción y demolición, con el coste energético que ello representa. </a:t>
            </a:r>
            <a:endParaRPr lang="es-CO"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CO" dirty="0" smtClean="0"/>
              <a:t>CONSTRUCCIÓN E IMPACTO AMBIENTAL</a:t>
            </a:r>
            <a:endParaRPr lang="es-CO" dirty="0"/>
          </a:p>
        </p:txBody>
      </p:sp>
      <p:sp>
        <p:nvSpPr>
          <p:cNvPr id="3" name="2 Marcador de contenido"/>
          <p:cNvSpPr>
            <a:spLocks noGrp="1"/>
          </p:cNvSpPr>
          <p:nvPr>
            <p:ph sz="quarter" idx="1"/>
          </p:nvPr>
        </p:nvSpPr>
        <p:spPr>
          <a:xfrm>
            <a:off x="457200" y="1219200"/>
            <a:ext cx="8219256" cy="5638800"/>
          </a:xfrm>
        </p:spPr>
        <p:txBody>
          <a:bodyPr>
            <a:normAutofit fontScale="92500" lnSpcReduction="10000"/>
          </a:bodyPr>
          <a:lstStyle/>
          <a:p>
            <a:pPr>
              <a:buNone/>
            </a:pPr>
            <a:r>
              <a:rPr lang="es-ES" dirty="0" smtClean="0"/>
              <a:t>Datos:</a:t>
            </a:r>
          </a:p>
          <a:p>
            <a:r>
              <a:rPr lang="es-ES" dirty="0" smtClean="0"/>
              <a:t>La </a:t>
            </a:r>
            <a:r>
              <a:rPr lang="es-ES" dirty="0" smtClean="0"/>
              <a:t>mitad de los materiales empleados en la industria de la Construcción proceden de la corteza </a:t>
            </a:r>
            <a:r>
              <a:rPr lang="es-ES" dirty="0" smtClean="0"/>
              <a:t>terrestre</a:t>
            </a:r>
          </a:p>
          <a:p>
            <a:r>
              <a:rPr lang="es-ES" dirty="0" smtClean="0"/>
              <a:t>Se producen anualmente </a:t>
            </a:r>
            <a:r>
              <a:rPr lang="es-ES" dirty="0" smtClean="0"/>
              <a:t>en el ámbito de la Unión Europea (UE) 450 millones de toneladas de residuos de la construcción y demolición (</a:t>
            </a:r>
            <a:r>
              <a:rPr lang="es-ES" dirty="0" err="1" smtClean="0"/>
              <a:t>RCD</a:t>
            </a:r>
            <a:r>
              <a:rPr lang="es-ES" dirty="0" smtClean="0"/>
              <a:t>); esto es, más de una cuarta parte de todos los residuos generados. </a:t>
            </a:r>
            <a:endParaRPr lang="es-ES" dirty="0" smtClean="0"/>
          </a:p>
          <a:p>
            <a:r>
              <a:rPr lang="es-ES" dirty="0" smtClean="0"/>
              <a:t>Este </a:t>
            </a:r>
            <a:r>
              <a:rPr lang="es-ES" dirty="0" smtClean="0"/>
              <a:t>volumen de </a:t>
            </a:r>
            <a:r>
              <a:rPr lang="es-ES" dirty="0" err="1" smtClean="0"/>
              <a:t>RCD</a:t>
            </a:r>
            <a:r>
              <a:rPr lang="es-ES" dirty="0" smtClean="0"/>
              <a:t> aumenta constantemente, siendo su naturaleza cada vez más compleja a medida que se diversifican los materiales utilizados. Este hecho limita las posibilidades de reutilización y reciclado de los </a:t>
            </a:r>
            <a:r>
              <a:rPr lang="es-ES" dirty="0" smtClean="0"/>
              <a:t>residuos,</a:t>
            </a:r>
          </a:p>
          <a:p>
            <a:r>
              <a:rPr lang="es-ES" dirty="0" smtClean="0"/>
              <a:t>La </a:t>
            </a:r>
            <a:r>
              <a:rPr lang="es-ES" dirty="0" smtClean="0"/>
              <a:t>reutilización y reciclado de los residuos </a:t>
            </a:r>
            <a:r>
              <a:rPr lang="es-ES" dirty="0" smtClean="0"/>
              <a:t>es </a:t>
            </a:r>
            <a:r>
              <a:rPr lang="es-ES" dirty="0" smtClean="0"/>
              <a:t>sólo de un 28% </a:t>
            </a:r>
            <a:r>
              <a:rPr lang="es-ES" dirty="0" smtClean="0"/>
              <a:t>en la UE (en </a:t>
            </a:r>
            <a:r>
              <a:rPr lang="es-ES" dirty="0" smtClean="0"/>
              <a:t>el caso de </a:t>
            </a:r>
            <a:r>
              <a:rPr lang="es-ES" dirty="0" smtClean="0"/>
              <a:t>Colombia, </a:t>
            </a:r>
            <a:r>
              <a:rPr lang="es-ES" dirty="0" smtClean="0"/>
              <a:t>un </a:t>
            </a:r>
            <a:r>
              <a:rPr lang="es-ES" dirty="0" smtClean="0"/>
              <a:t>3-5</a:t>
            </a:r>
            <a:r>
              <a:rPr lang="es-ES" dirty="0" smtClean="0"/>
              <a:t>%), lo que aumenta la necesidad de crear vertederos y de intensificar la extracción de materias </a:t>
            </a:r>
            <a:r>
              <a:rPr lang="es-ES" dirty="0" smtClean="0"/>
              <a:t>primas</a:t>
            </a:r>
            <a:r>
              <a:rPr lang="es-CO" dirty="0" smtClean="0"/>
              <a:t>.</a:t>
            </a:r>
            <a:endParaRPr lang="es-CO"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CO" dirty="0" smtClean="0"/>
              <a:t>CONSTRUCCIÓN E IMPACTO AMBIENTAL</a:t>
            </a:r>
            <a:endParaRPr lang="es-CO" dirty="0"/>
          </a:p>
        </p:txBody>
      </p:sp>
      <p:sp>
        <p:nvSpPr>
          <p:cNvPr id="3" name="2 Marcador de contenido"/>
          <p:cNvSpPr>
            <a:spLocks noGrp="1"/>
          </p:cNvSpPr>
          <p:nvPr>
            <p:ph sz="quarter" idx="1"/>
          </p:nvPr>
        </p:nvSpPr>
        <p:spPr>
          <a:xfrm>
            <a:off x="457200" y="1219200"/>
            <a:ext cx="8219256" cy="5638800"/>
          </a:xfrm>
        </p:spPr>
        <p:txBody>
          <a:bodyPr>
            <a:normAutofit/>
          </a:bodyPr>
          <a:lstStyle/>
          <a:p>
            <a:pPr>
              <a:buNone/>
            </a:pPr>
            <a:r>
              <a:rPr lang="es-ES" dirty="0" smtClean="0"/>
              <a:t>En términos estadísticos, se puede decir que el sector de la Construcción es </a:t>
            </a:r>
            <a:r>
              <a:rPr lang="es-ES" dirty="0" smtClean="0"/>
              <a:t>responsable de:</a:t>
            </a:r>
          </a:p>
          <a:p>
            <a:r>
              <a:rPr lang="es-ES" dirty="0" smtClean="0"/>
              <a:t>El </a:t>
            </a:r>
            <a:r>
              <a:rPr lang="es-ES" dirty="0" smtClean="0"/>
              <a:t>50% de los recursos naturales </a:t>
            </a:r>
            <a:r>
              <a:rPr lang="es-ES" dirty="0" smtClean="0"/>
              <a:t>empleados</a:t>
            </a:r>
          </a:p>
          <a:p>
            <a:r>
              <a:rPr lang="es-ES" dirty="0" smtClean="0"/>
              <a:t>El </a:t>
            </a:r>
            <a:r>
              <a:rPr lang="es-ES" dirty="0" smtClean="0"/>
              <a:t>40% de la energía consumida (incluyendo la energía en uso) </a:t>
            </a:r>
            <a:endParaRPr lang="es-ES" dirty="0" smtClean="0"/>
          </a:p>
          <a:p>
            <a:r>
              <a:rPr lang="es-ES" dirty="0" smtClean="0"/>
              <a:t>El </a:t>
            </a:r>
            <a:r>
              <a:rPr lang="es-ES" dirty="0" smtClean="0"/>
              <a:t>50% del total de los residuos </a:t>
            </a:r>
            <a:r>
              <a:rPr lang="es-ES" dirty="0" smtClean="0"/>
              <a:t>generados</a:t>
            </a:r>
            <a:r>
              <a:rPr lang="es-ES" b="1" dirty="0" smtClean="0"/>
              <a:t>.</a:t>
            </a:r>
            <a:endParaRPr lang="es-CO" dirty="0" smtClean="0"/>
          </a:p>
          <a:p>
            <a:pPr>
              <a:buNone/>
            </a:pPr>
            <a:endParaRPr lang="es-CO"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CO" dirty="0" smtClean="0"/>
              <a:t>CONSTRUCCIÓN E IMPACTO AMBIENTAL</a:t>
            </a:r>
            <a:endParaRPr lang="es-CO" dirty="0"/>
          </a:p>
        </p:txBody>
      </p:sp>
      <p:sp>
        <p:nvSpPr>
          <p:cNvPr id="3" name="2 Marcador de contenido"/>
          <p:cNvSpPr>
            <a:spLocks noGrp="1"/>
          </p:cNvSpPr>
          <p:nvPr>
            <p:ph sz="quarter" idx="1"/>
          </p:nvPr>
        </p:nvSpPr>
        <p:spPr>
          <a:xfrm>
            <a:off x="0" y="1268760"/>
            <a:ext cx="4499992" cy="5589240"/>
          </a:xfrm>
        </p:spPr>
        <p:txBody>
          <a:bodyPr>
            <a:normAutofit fontScale="92500"/>
          </a:bodyPr>
          <a:lstStyle/>
          <a:p>
            <a:pPr>
              <a:buNone/>
            </a:pPr>
            <a:r>
              <a:rPr lang="es-ES" dirty="0" smtClean="0"/>
              <a:t>Los </a:t>
            </a:r>
            <a:r>
              <a:rPr lang="es-ES" dirty="0" smtClean="0"/>
              <a:t>materiales de construcción inciden en el medio ambiente a lo largo de su </a:t>
            </a:r>
            <a:r>
              <a:rPr lang="es-ES" dirty="0" smtClean="0"/>
              <a:t>CICLO DE VIDA:</a:t>
            </a:r>
          </a:p>
          <a:p>
            <a:pPr marL="514350" indent="-514350">
              <a:buFont typeface="+mj-lt"/>
              <a:buAutoNum type="arabicPeriod"/>
            </a:pPr>
            <a:r>
              <a:rPr lang="es-ES" dirty="0" smtClean="0"/>
              <a:t>La </a:t>
            </a:r>
            <a:r>
              <a:rPr lang="es-ES" b="1" i="1" dirty="0" smtClean="0"/>
              <a:t>fase de extracción</a:t>
            </a:r>
            <a:r>
              <a:rPr lang="es-ES" b="1" dirty="0" smtClean="0"/>
              <a:t> </a:t>
            </a:r>
            <a:r>
              <a:rPr lang="es-ES" dirty="0" smtClean="0"/>
              <a:t>y procesado de materias </a:t>
            </a:r>
            <a:r>
              <a:rPr lang="es-ES" dirty="0" smtClean="0"/>
              <a:t>primas</a:t>
            </a:r>
          </a:p>
          <a:p>
            <a:pPr marL="514350" indent="-514350">
              <a:buFont typeface="+mj-lt"/>
              <a:buAutoNum type="arabicPeriod"/>
            </a:pPr>
            <a:r>
              <a:rPr lang="es-ES" dirty="0" smtClean="0"/>
              <a:t>La </a:t>
            </a:r>
            <a:r>
              <a:rPr lang="es-ES" b="1" i="1" dirty="0" smtClean="0"/>
              <a:t>fase de producción o fabricación</a:t>
            </a:r>
            <a:r>
              <a:rPr lang="es-ES" b="1" dirty="0" smtClean="0"/>
              <a:t> </a:t>
            </a:r>
            <a:r>
              <a:rPr lang="es-ES" dirty="0" smtClean="0"/>
              <a:t>de los </a:t>
            </a:r>
            <a:r>
              <a:rPr lang="es-ES" dirty="0" smtClean="0"/>
              <a:t>materiales</a:t>
            </a:r>
          </a:p>
          <a:p>
            <a:pPr marL="514350" indent="-514350">
              <a:buFont typeface="+mj-lt"/>
              <a:buAutoNum type="arabicPeriod"/>
            </a:pPr>
            <a:r>
              <a:rPr lang="es-ES" dirty="0" smtClean="0"/>
              <a:t>La </a:t>
            </a:r>
            <a:r>
              <a:rPr lang="es-ES" b="1" i="1" dirty="0" smtClean="0"/>
              <a:t>fase de empleo o uso </a:t>
            </a:r>
            <a:r>
              <a:rPr lang="es-ES" b="1" i="1" dirty="0" smtClean="0"/>
              <a:t>racional.</a:t>
            </a:r>
            <a:endParaRPr lang="es-CO" dirty="0" smtClean="0"/>
          </a:p>
          <a:p>
            <a:pPr marL="514350" indent="-514350">
              <a:buFont typeface="+mj-lt"/>
              <a:buAutoNum type="arabicPeriod"/>
            </a:pPr>
            <a:r>
              <a:rPr lang="es-ES" dirty="0" smtClean="0"/>
              <a:t>La </a:t>
            </a:r>
            <a:r>
              <a:rPr lang="es-ES" b="1" i="1" dirty="0" smtClean="0"/>
              <a:t>fase final </a:t>
            </a:r>
            <a:r>
              <a:rPr lang="es-ES" i="1" dirty="0" smtClean="0"/>
              <a:t>del ciclo de vida</a:t>
            </a:r>
            <a:r>
              <a:rPr lang="es-ES" dirty="0" smtClean="0"/>
              <a:t> de los materiales de construcción coincide con su tratamiento </a:t>
            </a:r>
            <a:r>
              <a:rPr lang="es-ES" i="1" dirty="0" smtClean="0"/>
              <a:t>como </a:t>
            </a:r>
            <a:r>
              <a:rPr lang="es-ES" b="1" i="1" dirty="0" smtClean="0"/>
              <a:t>residuo</a:t>
            </a:r>
            <a:r>
              <a:rPr lang="es-ES" dirty="0" smtClean="0"/>
              <a:t>. </a:t>
            </a:r>
            <a:endParaRPr lang="es-CO" dirty="0" smtClean="0"/>
          </a:p>
          <a:p>
            <a:pPr marL="514350" indent="-514350">
              <a:buFont typeface="+mj-lt"/>
              <a:buAutoNum type="arabicPeriod"/>
            </a:pPr>
            <a:endParaRPr lang="es-CO" dirty="0" smtClean="0"/>
          </a:p>
          <a:p>
            <a:pPr>
              <a:buNone/>
            </a:pPr>
            <a:endParaRPr lang="es-CO" dirty="0" smtClean="0"/>
          </a:p>
        </p:txBody>
      </p:sp>
      <p:pic>
        <p:nvPicPr>
          <p:cNvPr id="4" name="Picture 2"/>
          <p:cNvPicPr>
            <a:picLocks noChangeAspect="1" noChangeArrowheads="1"/>
          </p:cNvPicPr>
          <p:nvPr/>
        </p:nvPicPr>
        <p:blipFill>
          <a:blip r:embed="rId2" cstate="print"/>
          <a:srcRect/>
          <a:stretch>
            <a:fillRect/>
          </a:stretch>
        </p:blipFill>
        <p:spPr bwMode="auto">
          <a:xfrm>
            <a:off x="4644008" y="1196752"/>
            <a:ext cx="2466975" cy="1847850"/>
          </a:xfrm>
          <a:prstGeom prst="rect">
            <a:avLst/>
          </a:prstGeom>
          <a:noFill/>
          <a:ln w="9525">
            <a:noFill/>
            <a:miter lim="800000"/>
            <a:headEnd/>
            <a:tailEnd/>
          </a:ln>
        </p:spPr>
      </p:pic>
      <p:pic>
        <p:nvPicPr>
          <p:cNvPr id="25602" name="Picture 2"/>
          <p:cNvPicPr>
            <a:picLocks noChangeAspect="1" noChangeArrowheads="1"/>
          </p:cNvPicPr>
          <p:nvPr/>
        </p:nvPicPr>
        <p:blipFill>
          <a:blip r:embed="rId3" cstate="print"/>
          <a:srcRect/>
          <a:stretch>
            <a:fillRect/>
          </a:stretch>
        </p:blipFill>
        <p:spPr bwMode="auto">
          <a:xfrm>
            <a:off x="6735099" y="2564904"/>
            <a:ext cx="2408901" cy="1800200"/>
          </a:xfrm>
          <a:prstGeom prst="rect">
            <a:avLst/>
          </a:prstGeom>
          <a:noFill/>
          <a:ln w="9525">
            <a:noFill/>
            <a:miter lim="800000"/>
            <a:headEnd/>
            <a:tailEnd/>
          </a:ln>
        </p:spPr>
      </p:pic>
      <p:pic>
        <p:nvPicPr>
          <p:cNvPr id="25603" name="Picture 3"/>
          <p:cNvPicPr>
            <a:picLocks noChangeAspect="1" noChangeArrowheads="1"/>
          </p:cNvPicPr>
          <p:nvPr/>
        </p:nvPicPr>
        <p:blipFill>
          <a:blip r:embed="rId4" cstate="print"/>
          <a:srcRect/>
          <a:stretch>
            <a:fillRect/>
          </a:stretch>
        </p:blipFill>
        <p:spPr bwMode="auto">
          <a:xfrm>
            <a:off x="4544913" y="4005064"/>
            <a:ext cx="2619375" cy="1743075"/>
          </a:xfrm>
          <a:prstGeom prst="rect">
            <a:avLst/>
          </a:prstGeom>
          <a:noFill/>
          <a:ln w="9525">
            <a:noFill/>
            <a:miter lim="800000"/>
            <a:headEnd/>
            <a:tailEnd/>
          </a:ln>
        </p:spPr>
      </p:pic>
      <p:pic>
        <p:nvPicPr>
          <p:cNvPr id="25604" name="Picture 4"/>
          <p:cNvPicPr>
            <a:picLocks noChangeAspect="1" noChangeArrowheads="1"/>
          </p:cNvPicPr>
          <p:nvPr/>
        </p:nvPicPr>
        <p:blipFill>
          <a:blip r:embed="rId5" cstate="print"/>
          <a:srcRect/>
          <a:stretch>
            <a:fillRect/>
          </a:stretch>
        </p:blipFill>
        <p:spPr bwMode="auto">
          <a:xfrm>
            <a:off x="6677025" y="5010150"/>
            <a:ext cx="2466975" cy="184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CO" dirty="0" smtClean="0"/>
              <a:t>CONSTRUCCIÓN E IMPACTO AMBIENTAL</a:t>
            </a:r>
            <a:endParaRPr lang="es-CO" dirty="0"/>
          </a:p>
        </p:txBody>
      </p:sp>
      <p:sp>
        <p:nvSpPr>
          <p:cNvPr id="3" name="2 Marcador de contenido"/>
          <p:cNvSpPr>
            <a:spLocks noGrp="1"/>
          </p:cNvSpPr>
          <p:nvPr>
            <p:ph sz="quarter" idx="1"/>
          </p:nvPr>
        </p:nvSpPr>
        <p:spPr>
          <a:xfrm>
            <a:off x="457200" y="1219200"/>
            <a:ext cx="8219256" cy="5638800"/>
          </a:xfrm>
        </p:spPr>
        <p:txBody>
          <a:bodyPr>
            <a:normAutofit lnSpcReduction="10000"/>
          </a:bodyPr>
          <a:lstStyle/>
          <a:p>
            <a:pPr marL="514350" indent="-514350">
              <a:buNone/>
            </a:pPr>
            <a:r>
              <a:rPr lang="es-ES" dirty="0" smtClean="0"/>
              <a:t>La </a:t>
            </a:r>
            <a:r>
              <a:rPr lang="es-ES" b="1" i="1" dirty="0" smtClean="0"/>
              <a:t>fase de extracción</a:t>
            </a:r>
            <a:r>
              <a:rPr lang="es-ES" b="1" dirty="0" smtClean="0"/>
              <a:t> </a:t>
            </a:r>
            <a:r>
              <a:rPr lang="es-ES" dirty="0" smtClean="0"/>
              <a:t>y procesado de materias primas constituye la etapa más impactante, dado que la extracción de rocas y minerales industriales se lleva a cabo a través de la minería a cielo abierto, en sus dos modalidades: las </a:t>
            </a:r>
            <a:r>
              <a:rPr lang="es-ES" i="1" dirty="0" smtClean="0"/>
              <a:t>canteras y las graveras</a:t>
            </a:r>
            <a:r>
              <a:rPr lang="es-ES" dirty="0" smtClean="0"/>
              <a:t>. </a:t>
            </a:r>
            <a:endParaRPr lang="es-ES" dirty="0" smtClean="0"/>
          </a:p>
          <a:p>
            <a:pPr marL="514350" indent="-514350">
              <a:buNone/>
            </a:pPr>
            <a:r>
              <a:rPr lang="es-ES" dirty="0" smtClean="0"/>
              <a:t>El impacto producido por las canteras y graveras </a:t>
            </a:r>
            <a:r>
              <a:rPr lang="es-ES" dirty="0" smtClean="0"/>
              <a:t>es:</a:t>
            </a:r>
          </a:p>
          <a:p>
            <a:pPr marL="514350" indent="-514350"/>
            <a:r>
              <a:rPr lang="es-ES" dirty="0" smtClean="0"/>
              <a:t>en </a:t>
            </a:r>
            <a:r>
              <a:rPr lang="es-ES" dirty="0" smtClean="0"/>
              <a:t>el </a:t>
            </a:r>
            <a:r>
              <a:rPr lang="es-ES" dirty="0" smtClean="0"/>
              <a:t>paisaje</a:t>
            </a:r>
          </a:p>
          <a:p>
            <a:pPr marL="514350" indent="-514350"/>
            <a:r>
              <a:rPr lang="es-ES" dirty="0" smtClean="0"/>
              <a:t>modificación topográfica</a:t>
            </a:r>
          </a:p>
          <a:p>
            <a:pPr marL="514350" indent="-514350"/>
            <a:r>
              <a:rPr lang="es-ES" dirty="0" smtClean="0"/>
              <a:t>pérdida </a:t>
            </a:r>
            <a:r>
              <a:rPr lang="es-ES" dirty="0" smtClean="0"/>
              <a:t>de </a:t>
            </a:r>
            <a:r>
              <a:rPr lang="es-ES" dirty="0" smtClean="0"/>
              <a:t>suelo</a:t>
            </a:r>
          </a:p>
          <a:p>
            <a:pPr marL="514350" indent="-514350"/>
            <a:r>
              <a:rPr lang="es-ES" dirty="0" smtClean="0"/>
              <a:t>contaminación </a:t>
            </a:r>
            <a:r>
              <a:rPr lang="es-ES" dirty="0" smtClean="0"/>
              <a:t>atmosférica y </a:t>
            </a:r>
            <a:r>
              <a:rPr lang="es-ES" dirty="0" smtClean="0"/>
              <a:t>acústica</a:t>
            </a:r>
            <a:endParaRPr lang="es-ES" dirty="0" smtClean="0"/>
          </a:p>
          <a:p>
            <a:pPr marL="514350" indent="-514350">
              <a:buNone/>
            </a:pPr>
            <a:r>
              <a:rPr lang="es-ES" dirty="0" smtClean="0"/>
              <a:t>Exigen </a:t>
            </a:r>
            <a:r>
              <a:rPr lang="es-ES" dirty="0" smtClean="0"/>
              <a:t>un </a:t>
            </a:r>
            <a:r>
              <a:rPr lang="es-ES" dirty="0" smtClean="0"/>
              <a:t>estudio detallado de </a:t>
            </a:r>
            <a:r>
              <a:rPr lang="es-ES" dirty="0" smtClean="0"/>
              <a:t>sus efectos a fin de adoptar las medidas correctoras que tiendan a eliminar o minimizar los efectos negativos producidos. </a:t>
            </a:r>
            <a:endParaRPr lang="es-CO" dirty="0" smtClean="0"/>
          </a:p>
          <a:p>
            <a:pPr marL="514350" indent="-514350">
              <a:buNone/>
            </a:pPr>
            <a:endParaRPr lang="es-ES" dirty="0" smtClean="0"/>
          </a:p>
          <a:p>
            <a:pPr>
              <a:buNone/>
            </a:pPr>
            <a:endParaRPr lang="es-CO"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CO" dirty="0" smtClean="0"/>
              <a:t>CONSTRUCCIÓN E IMPACTO AMBIENTAL</a:t>
            </a:r>
            <a:endParaRPr lang="es-CO" dirty="0"/>
          </a:p>
        </p:txBody>
      </p:sp>
      <p:sp>
        <p:nvSpPr>
          <p:cNvPr id="3" name="2 Marcador de contenido"/>
          <p:cNvSpPr>
            <a:spLocks noGrp="1"/>
          </p:cNvSpPr>
          <p:nvPr>
            <p:ph sz="quarter" idx="1"/>
          </p:nvPr>
        </p:nvSpPr>
        <p:spPr>
          <a:xfrm>
            <a:off x="457200" y="1219200"/>
            <a:ext cx="8219256" cy="5638800"/>
          </a:xfrm>
        </p:spPr>
        <p:txBody>
          <a:bodyPr>
            <a:normAutofit/>
          </a:bodyPr>
          <a:lstStyle/>
          <a:p>
            <a:pPr marL="514350" indent="-514350">
              <a:buNone/>
            </a:pPr>
            <a:r>
              <a:rPr lang="es-ES" dirty="0" smtClean="0"/>
              <a:t>La </a:t>
            </a:r>
            <a:r>
              <a:rPr lang="es-ES" b="1" i="1" dirty="0" smtClean="0"/>
              <a:t>fase de producción o fabricación</a:t>
            </a:r>
            <a:r>
              <a:rPr lang="es-ES" b="1" dirty="0" smtClean="0"/>
              <a:t> </a:t>
            </a:r>
            <a:r>
              <a:rPr lang="es-ES" dirty="0" smtClean="0"/>
              <a:t>de los materiales de </a:t>
            </a:r>
            <a:r>
              <a:rPr lang="es-ES" dirty="0" smtClean="0"/>
              <a:t>construcción, donde los </a:t>
            </a:r>
            <a:r>
              <a:rPr lang="es-ES" dirty="0" smtClean="0"/>
              <a:t>problemas ambientales derivan de dos factores: de la gran cantidad de materiales pulverulentos que se emplean y del gran consumo de energía necesario para alcanzar el producto </a:t>
            </a:r>
            <a:r>
              <a:rPr lang="es-ES" dirty="0" smtClean="0"/>
              <a:t>adecuado.</a:t>
            </a:r>
          </a:p>
          <a:p>
            <a:pPr marL="514350" indent="-514350">
              <a:buNone/>
            </a:pPr>
            <a:r>
              <a:rPr lang="es-ES" dirty="0" smtClean="0"/>
              <a:t>Los efectos medioambientales de los procesos de fabricación de materiales se traducen, pues, en emisiones a la atmósfera de CO2, polvo en suspensión, ruidos y vibraciones, vertidos líquidos al agua, residuos y el exceso de consumo energético. </a:t>
            </a:r>
            <a:endParaRPr lang="es-CO" dirty="0" smtClean="0"/>
          </a:p>
          <a:p>
            <a:pPr marL="514350" indent="-514350">
              <a:buNone/>
            </a:pPr>
            <a:endParaRPr lang="es-CO" dirty="0" smtClean="0"/>
          </a:p>
          <a:p>
            <a:pPr>
              <a:buNone/>
            </a:pPr>
            <a:endParaRPr lang="es-CO"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CO" dirty="0" smtClean="0"/>
              <a:t>CONSTRUCCIÓN E IMPACTO AMBIENTAL</a:t>
            </a:r>
            <a:endParaRPr lang="es-CO" dirty="0"/>
          </a:p>
        </p:txBody>
      </p:sp>
      <p:sp>
        <p:nvSpPr>
          <p:cNvPr id="3" name="2 Marcador de contenido"/>
          <p:cNvSpPr>
            <a:spLocks noGrp="1"/>
          </p:cNvSpPr>
          <p:nvPr>
            <p:ph sz="quarter" idx="1"/>
          </p:nvPr>
        </p:nvSpPr>
        <p:spPr>
          <a:xfrm>
            <a:off x="457200" y="1219200"/>
            <a:ext cx="8219256" cy="5638800"/>
          </a:xfrm>
        </p:spPr>
        <p:txBody>
          <a:bodyPr>
            <a:normAutofit/>
          </a:bodyPr>
          <a:lstStyle/>
          <a:p>
            <a:pPr marL="514350" indent="-514350">
              <a:buNone/>
            </a:pPr>
            <a:r>
              <a:rPr lang="es-ES" dirty="0" smtClean="0"/>
              <a:t>La </a:t>
            </a:r>
            <a:r>
              <a:rPr lang="es-ES" b="1" i="1" dirty="0" smtClean="0"/>
              <a:t>fase de empleo o uso racional</a:t>
            </a:r>
            <a:r>
              <a:rPr lang="es-ES" b="1" dirty="0" smtClean="0"/>
              <a:t> </a:t>
            </a:r>
            <a:r>
              <a:rPr lang="es-ES" dirty="0" smtClean="0"/>
              <a:t>de los </a:t>
            </a:r>
            <a:r>
              <a:rPr lang="es-ES" dirty="0" smtClean="0"/>
              <a:t>materiales. </a:t>
            </a:r>
          </a:p>
          <a:p>
            <a:pPr marL="514350" indent="-514350">
              <a:buNone/>
            </a:pPr>
            <a:r>
              <a:rPr lang="es-ES" dirty="0" smtClean="0"/>
              <a:t>Los </a:t>
            </a:r>
            <a:r>
              <a:rPr lang="es-ES" dirty="0" smtClean="0"/>
              <a:t>contaminantes y toxinas más habituales en ambientes interiores y sus efectos biológicos -inherentes a los materiales de construcción en procesos de combustión y a determinados productos de uso y </a:t>
            </a:r>
            <a:r>
              <a:rPr lang="es-ES" dirty="0" smtClean="0"/>
              <a:t>consumo</a:t>
            </a:r>
            <a:r>
              <a:rPr lang="es-CO" dirty="0" smtClean="0"/>
              <a:t> </a:t>
            </a:r>
            <a:r>
              <a:rPr lang="es-CO" dirty="0" smtClean="0"/>
              <a:t>- </a:t>
            </a:r>
            <a:r>
              <a:rPr lang="es-ES" dirty="0" smtClean="0"/>
              <a:t>van desde gases como ozono y radón, monóxido de carbono, hasta compuestos orgánicos volátiles como </a:t>
            </a:r>
            <a:r>
              <a:rPr lang="es-ES" dirty="0" err="1" smtClean="0"/>
              <a:t>organoclorados</a:t>
            </a:r>
            <a:r>
              <a:rPr lang="es-ES" dirty="0" smtClean="0"/>
              <a:t> (</a:t>
            </a:r>
            <a:r>
              <a:rPr lang="es-ES" dirty="0" err="1" smtClean="0"/>
              <a:t>PVC</a:t>
            </a:r>
            <a:r>
              <a:rPr lang="es-ES" dirty="0" smtClean="0"/>
              <a:t>). </a:t>
            </a:r>
            <a:endParaRPr lang="es-ES" dirty="0" smtClean="0"/>
          </a:p>
          <a:p>
            <a:pPr marL="514350" indent="-514350">
              <a:buNone/>
            </a:pPr>
            <a:r>
              <a:rPr lang="es-ES" dirty="0" smtClean="0"/>
              <a:t>Etapa desconocida en estudio.</a:t>
            </a:r>
            <a:endParaRPr lang="es-CO"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RECURSOS NATURALES</a:t>
            </a:r>
            <a:endParaRPr lang="es-CO" dirty="0"/>
          </a:p>
        </p:txBody>
      </p:sp>
      <p:sp>
        <p:nvSpPr>
          <p:cNvPr id="3" name="2 Marcador de contenido"/>
          <p:cNvSpPr>
            <a:spLocks noGrp="1"/>
          </p:cNvSpPr>
          <p:nvPr>
            <p:ph sz="quarter" idx="1"/>
          </p:nvPr>
        </p:nvSpPr>
        <p:spPr>
          <a:xfrm>
            <a:off x="457200" y="1219200"/>
            <a:ext cx="8219256" cy="5090120"/>
          </a:xfrm>
        </p:spPr>
        <p:txBody>
          <a:bodyPr>
            <a:normAutofit/>
          </a:bodyPr>
          <a:lstStyle/>
          <a:p>
            <a:pPr>
              <a:buNone/>
            </a:pPr>
            <a:r>
              <a:rPr lang="es-CO" dirty="0" smtClean="0"/>
              <a:t>Se denominan </a:t>
            </a:r>
            <a:r>
              <a:rPr lang="es-CO" b="1" dirty="0" smtClean="0"/>
              <a:t>recursos naturales</a:t>
            </a:r>
            <a:r>
              <a:rPr lang="es-CO" dirty="0" smtClean="0"/>
              <a:t> a aquellos bienes materiales y servicios que proporciona la naturaleza sin alteración por parte del ser humano; y que son valiosos para las sociedades humanas por contribuir a su bienestar y desarrollo de manera directa (materias primas, minerales, alimentos) o indirecta (servicios ecológicos).</a:t>
            </a:r>
          </a:p>
          <a:p>
            <a:pPr>
              <a:buNone/>
            </a:pPr>
            <a:r>
              <a:rPr lang="es-CO" dirty="0" smtClean="0"/>
              <a:t>De acuerdo a la disponibilidad en tiempo, tasa de generación (o regeneración) y ritmo de uso o consumo los recursos naturales se clasifican en renovables y no renovables</a:t>
            </a:r>
            <a:endParaRPr lang="es-CO"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CO" dirty="0" smtClean="0"/>
              <a:t>CONSTRUCCIÓN E IMPACTO AMBIENTAL</a:t>
            </a:r>
            <a:endParaRPr lang="es-CO" dirty="0"/>
          </a:p>
        </p:txBody>
      </p:sp>
      <p:sp>
        <p:nvSpPr>
          <p:cNvPr id="3" name="2 Marcador de contenido"/>
          <p:cNvSpPr>
            <a:spLocks noGrp="1"/>
          </p:cNvSpPr>
          <p:nvPr>
            <p:ph sz="quarter" idx="1"/>
          </p:nvPr>
        </p:nvSpPr>
        <p:spPr>
          <a:xfrm>
            <a:off x="457200" y="1219200"/>
            <a:ext cx="8219256" cy="5638800"/>
          </a:xfrm>
        </p:spPr>
        <p:txBody>
          <a:bodyPr>
            <a:normAutofit/>
          </a:bodyPr>
          <a:lstStyle/>
          <a:p>
            <a:pPr marL="514350" indent="-514350">
              <a:buNone/>
            </a:pPr>
            <a:r>
              <a:rPr lang="es-ES" dirty="0" smtClean="0"/>
              <a:t>La </a:t>
            </a:r>
            <a:r>
              <a:rPr lang="es-ES" b="1" i="1" dirty="0" smtClean="0"/>
              <a:t>fase final </a:t>
            </a:r>
            <a:r>
              <a:rPr lang="es-ES" i="1" dirty="0" smtClean="0"/>
              <a:t>del ciclo de vida</a:t>
            </a:r>
            <a:r>
              <a:rPr lang="es-ES" dirty="0" smtClean="0"/>
              <a:t> de los materiales de construcción coincide con su tratamiento </a:t>
            </a:r>
            <a:r>
              <a:rPr lang="es-ES" i="1" dirty="0" smtClean="0"/>
              <a:t>como </a:t>
            </a:r>
            <a:r>
              <a:rPr lang="es-ES" b="1" i="1" dirty="0" smtClean="0"/>
              <a:t>residuo</a:t>
            </a:r>
            <a:r>
              <a:rPr lang="es-ES" dirty="0" smtClean="0"/>
              <a:t>. </a:t>
            </a:r>
            <a:r>
              <a:rPr lang="es-ES" dirty="0" smtClean="0"/>
              <a:t>Se </a:t>
            </a:r>
            <a:r>
              <a:rPr lang="es-ES" dirty="0" smtClean="0"/>
              <a:t>conocen habitualmente como escombros, la gran mayoría no son </a:t>
            </a:r>
            <a:r>
              <a:rPr lang="es-ES" dirty="0" smtClean="0"/>
              <a:t>contaminantes.</a:t>
            </a:r>
          </a:p>
          <a:p>
            <a:pPr marL="514350" indent="-514350">
              <a:buNone/>
            </a:pPr>
            <a:r>
              <a:rPr lang="es-ES" dirty="0" smtClean="0"/>
              <a:t>Estos residuos proceden, en su mayor parte, de derribos de edificios o de rechazos de materiales de construcción de obras de nueva planta o de </a:t>
            </a:r>
            <a:r>
              <a:rPr lang="es-ES" dirty="0" smtClean="0"/>
              <a:t>reformas.</a:t>
            </a:r>
            <a:endParaRPr lang="es-ES" dirty="0" smtClean="0"/>
          </a:p>
          <a:p>
            <a:pPr marL="514350" indent="-514350">
              <a:buNone/>
            </a:pPr>
            <a:r>
              <a:rPr lang="es-ES" dirty="0" smtClean="0"/>
              <a:t> La </a:t>
            </a:r>
            <a:r>
              <a:rPr lang="es-ES" dirty="0" smtClean="0"/>
              <a:t>mayor parte de estos residuos se trasladan a vertederos, que si bien en principio no contaminan, sí producen un gran impacto visual y </a:t>
            </a:r>
            <a:r>
              <a:rPr lang="es-ES" dirty="0" smtClean="0"/>
              <a:t>paisajístico.</a:t>
            </a:r>
          </a:p>
          <a:p>
            <a:pPr marL="514350" indent="-514350">
              <a:buNone/>
            </a:pPr>
            <a:r>
              <a:rPr lang="es-ES" dirty="0" smtClean="0"/>
              <a:t>Sin </a:t>
            </a:r>
            <a:r>
              <a:rPr lang="es-ES" dirty="0" smtClean="0"/>
              <a:t>embargo, algunos residuos con proporciones de amianto, fibras minerales o disolventes y aditivos de hormigón pueden ser perjudiciales para la salud. </a:t>
            </a:r>
            <a:endParaRPr lang="es-CO"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CO" dirty="0" smtClean="0"/>
              <a:t>CONSTRUCCIÓN E IMPACTO AMBIENTAL</a:t>
            </a:r>
            <a:endParaRPr lang="es-CO" dirty="0"/>
          </a:p>
        </p:txBody>
      </p:sp>
      <p:sp>
        <p:nvSpPr>
          <p:cNvPr id="3" name="2 Marcador de contenido"/>
          <p:cNvSpPr>
            <a:spLocks noGrp="1"/>
          </p:cNvSpPr>
          <p:nvPr>
            <p:ph sz="quarter" idx="1"/>
          </p:nvPr>
        </p:nvSpPr>
        <p:spPr>
          <a:xfrm>
            <a:off x="457200" y="1219200"/>
            <a:ext cx="8219256" cy="5638800"/>
          </a:xfrm>
        </p:spPr>
        <p:txBody>
          <a:bodyPr>
            <a:normAutofit/>
          </a:bodyPr>
          <a:lstStyle/>
          <a:p>
            <a:pPr marL="514350" indent="-514350">
              <a:buNone/>
            </a:pPr>
            <a:r>
              <a:rPr lang="es-ES" dirty="0" smtClean="0"/>
              <a:t>Ejemplo: </a:t>
            </a:r>
            <a:r>
              <a:rPr lang="es-ES" b="1" dirty="0" smtClean="0"/>
              <a:t>Cemento y concreto</a:t>
            </a:r>
          </a:p>
          <a:p>
            <a:pPr marL="514350" indent="-514350">
              <a:buNone/>
            </a:pPr>
            <a:r>
              <a:rPr lang="es-ES" dirty="0" smtClean="0"/>
              <a:t>Pasos:</a:t>
            </a:r>
          </a:p>
          <a:p>
            <a:r>
              <a:rPr lang="es-ES" dirty="0" smtClean="0"/>
              <a:t>Dosificación de </a:t>
            </a:r>
            <a:r>
              <a:rPr lang="es-ES" dirty="0" smtClean="0"/>
              <a:t>componentes – Materia prima</a:t>
            </a:r>
            <a:endParaRPr lang="es-ES" dirty="0" smtClean="0"/>
          </a:p>
          <a:p>
            <a:pPr>
              <a:buNone/>
            </a:pPr>
            <a:r>
              <a:rPr lang="es-ES" dirty="0" smtClean="0"/>
              <a:t>Fabricación: Molienda conjunta- Clinkerización -Adición </a:t>
            </a:r>
            <a:r>
              <a:rPr lang="es-ES" dirty="0" smtClean="0"/>
              <a:t>de regulador de </a:t>
            </a:r>
            <a:r>
              <a:rPr lang="es-ES" dirty="0" smtClean="0"/>
              <a:t>fraguado- Molienda conjunta- Almacenamiento </a:t>
            </a:r>
            <a:r>
              <a:rPr lang="es-ES" dirty="0" smtClean="0"/>
              <a:t>en </a:t>
            </a:r>
            <a:r>
              <a:rPr lang="es-ES" dirty="0" smtClean="0"/>
              <a:t>silos – Almacenamiento en sacos. </a:t>
            </a:r>
            <a:r>
              <a:rPr lang="es-ES" dirty="0" smtClean="0"/>
              <a:t>Procesos de fabricación:</a:t>
            </a:r>
          </a:p>
          <a:p>
            <a:pPr>
              <a:buNone/>
            </a:pPr>
            <a:r>
              <a:rPr lang="es-ES" dirty="0" smtClean="0"/>
              <a:t>	Vía húmeda: Caliza y arcilla con agua</a:t>
            </a:r>
          </a:p>
          <a:p>
            <a:pPr>
              <a:buNone/>
            </a:pPr>
            <a:r>
              <a:rPr lang="es-ES" dirty="0" smtClean="0"/>
              <a:t>	Vía seca: Caliza y </a:t>
            </a:r>
            <a:r>
              <a:rPr lang="es-ES" dirty="0" smtClean="0"/>
              <a:t>arcilla</a:t>
            </a:r>
          </a:p>
          <a:p>
            <a:r>
              <a:rPr lang="es-ES" dirty="0" smtClean="0"/>
              <a:t>Traslado y uso en la obra</a:t>
            </a:r>
          </a:p>
          <a:p>
            <a:r>
              <a:rPr lang="es-ES" dirty="0" smtClean="0"/>
              <a:t>Residuos: no uso, sobrantes, daño.</a:t>
            </a:r>
            <a:endParaRPr lang="es-ES" dirty="0" smtClean="0"/>
          </a:p>
          <a:p>
            <a:pPr>
              <a:buNone/>
            </a:pPr>
            <a:endParaRPr lang="es-ES" b="1" dirty="0" smtClean="0"/>
          </a:p>
          <a:p>
            <a:pPr marL="514350" indent="-514350">
              <a:buNone/>
            </a:pPr>
            <a:endParaRPr lang="es-CO"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CO" dirty="0" smtClean="0"/>
              <a:t>CONSTRUCCIÓN E IMPACTO AMBIENTAL</a:t>
            </a:r>
            <a:endParaRPr lang="es-CO" dirty="0"/>
          </a:p>
        </p:txBody>
      </p:sp>
      <p:sp>
        <p:nvSpPr>
          <p:cNvPr id="3" name="2 Marcador de contenido"/>
          <p:cNvSpPr>
            <a:spLocks noGrp="1"/>
          </p:cNvSpPr>
          <p:nvPr>
            <p:ph sz="quarter" idx="1"/>
          </p:nvPr>
        </p:nvSpPr>
        <p:spPr>
          <a:xfrm>
            <a:off x="457200" y="1219200"/>
            <a:ext cx="8219256" cy="5638800"/>
          </a:xfrm>
        </p:spPr>
        <p:txBody>
          <a:bodyPr>
            <a:normAutofit/>
          </a:bodyPr>
          <a:lstStyle/>
          <a:p>
            <a:pPr marL="514350" indent="-514350">
              <a:buNone/>
            </a:pPr>
            <a:endParaRPr lang="es-CO" dirty="0" smtClean="0"/>
          </a:p>
        </p:txBody>
      </p:sp>
      <p:pic>
        <p:nvPicPr>
          <p:cNvPr id="4" name="Picture 2"/>
          <p:cNvPicPr>
            <a:picLocks noChangeAspect="1" noChangeArrowheads="1"/>
          </p:cNvPicPr>
          <p:nvPr/>
        </p:nvPicPr>
        <p:blipFill>
          <a:blip r:embed="rId2" cstate="print"/>
          <a:stretch>
            <a:fillRect/>
          </a:stretch>
        </p:blipFill>
        <p:spPr bwMode="auto">
          <a:xfrm>
            <a:off x="827584" y="1228333"/>
            <a:ext cx="7848871" cy="4949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CO" dirty="0" smtClean="0"/>
              <a:t>CONSTRUCCIÓN E IMPACTO AMBIENTAL</a:t>
            </a:r>
            <a:endParaRPr lang="es-CO" dirty="0"/>
          </a:p>
        </p:txBody>
      </p:sp>
      <p:sp>
        <p:nvSpPr>
          <p:cNvPr id="3" name="2 Marcador de contenido"/>
          <p:cNvSpPr>
            <a:spLocks noGrp="1"/>
          </p:cNvSpPr>
          <p:nvPr>
            <p:ph sz="quarter" idx="1"/>
          </p:nvPr>
        </p:nvSpPr>
        <p:spPr>
          <a:xfrm>
            <a:off x="457200" y="1219200"/>
            <a:ext cx="8219256" cy="5638800"/>
          </a:xfrm>
        </p:spPr>
        <p:txBody>
          <a:bodyPr>
            <a:normAutofit/>
          </a:bodyPr>
          <a:lstStyle/>
          <a:p>
            <a:pPr marL="514350" indent="-514350">
              <a:buNone/>
            </a:pPr>
            <a:endParaRPr lang="es-CO" dirty="0" smtClean="0"/>
          </a:p>
        </p:txBody>
      </p:sp>
      <p:pic>
        <p:nvPicPr>
          <p:cNvPr id="5" name="Picture 2"/>
          <p:cNvPicPr>
            <a:picLocks noChangeAspect="1" noChangeArrowheads="1"/>
          </p:cNvPicPr>
          <p:nvPr/>
        </p:nvPicPr>
        <p:blipFill>
          <a:blip r:embed="rId2" cstate="print"/>
          <a:stretch>
            <a:fillRect/>
          </a:stretch>
        </p:blipFill>
        <p:spPr bwMode="auto">
          <a:xfrm>
            <a:off x="1043608" y="1186368"/>
            <a:ext cx="7056784" cy="56716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CO" dirty="0" smtClean="0"/>
              <a:t>CONSTRUCCIÓN E IMPACTO AMBIENTAL</a:t>
            </a:r>
            <a:endParaRPr lang="es-CO" dirty="0"/>
          </a:p>
        </p:txBody>
      </p:sp>
      <p:sp>
        <p:nvSpPr>
          <p:cNvPr id="3" name="2 Marcador de contenido"/>
          <p:cNvSpPr>
            <a:spLocks noGrp="1"/>
          </p:cNvSpPr>
          <p:nvPr>
            <p:ph sz="quarter" idx="1"/>
          </p:nvPr>
        </p:nvSpPr>
        <p:spPr>
          <a:xfrm>
            <a:off x="457200" y="1219200"/>
            <a:ext cx="8219256" cy="5638800"/>
          </a:xfrm>
        </p:spPr>
        <p:txBody>
          <a:bodyPr>
            <a:normAutofit/>
          </a:bodyPr>
          <a:lstStyle/>
          <a:p>
            <a:pPr marL="514350" indent="-514350">
              <a:buNone/>
            </a:pPr>
            <a:endParaRPr lang="es-CO" dirty="0" smtClean="0"/>
          </a:p>
        </p:txBody>
      </p:sp>
      <p:pic>
        <p:nvPicPr>
          <p:cNvPr id="6" name="Picture 2"/>
          <p:cNvPicPr>
            <a:picLocks noChangeAspect="1" noChangeArrowheads="1"/>
          </p:cNvPicPr>
          <p:nvPr/>
        </p:nvPicPr>
        <p:blipFill>
          <a:blip r:embed="rId2" cstate="print"/>
          <a:stretch>
            <a:fillRect/>
          </a:stretch>
        </p:blipFill>
        <p:spPr bwMode="auto">
          <a:xfrm>
            <a:off x="1187624" y="1124744"/>
            <a:ext cx="6952285" cy="47291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CO" dirty="0" smtClean="0"/>
              <a:t>CONSTRUCCIÓN E IMPACTO AMBIENTAL</a:t>
            </a:r>
            <a:endParaRPr lang="es-CO" dirty="0"/>
          </a:p>
        </p:txBody>
      </p:sp>
      <p:sp>
        <p:nvSpPr>
          <p:cNvPr id="3" name="2 Marcador de contenido"/>
          <p:cNvSpPr>
            <a:spLocks noGrp="1"/>
          </p:cNvSpPr>
          <p:nvPr>
            <p:ph sz="quarter" idx="1"/>
          </p:nvPr>
        </p:nvSpPr>
        <p:spPr>
          <a:xfrm>
            <a:off x="457200" y="1219200"/>
            <a:ext cx="8219256" cy="5638800"/>
          </a:xfrm>
        </p:spPr>
        <p:txBody>
          <a:bodyPr>
            <a:normAutofit/>
          </a:bodyPr>
          <a:lstStyle/>
          <a:p>
            <a:pPr marL="514350" indent="-514350">
              <a:buNone/>
            </a:pPr>
            <a:r>
              <a:rPr lang="es-CO" dirty="0" smtClean="0"/>
              <a:t>Posteriormente se lleva a la obra y con el cemento se fabrica el concreto y morteros.</a:t>
            </a:r>
          </a:p>
          <a:p>
            <a:pPr marL="514350" indent="-514350">
              <a:buNone/>
            </a:pPr>
            <a:endParaRPr lang="es-CO" dirty="0" smtClean="0"/>
          </a:p>
        </p:txBody>
      </p:sp>
      <p:pic>
        <p:nvPicPr>
          <p:cNvPr id="26626" name="Picture 2"/>
          <p:cNvPicPr>
            <a:picLocks noChangeAspect="1" noChangeArrowheads="1"/>
          </p:cNvPicPr>
          <p:nvPr/>
        </p:nvPicPr>
        <p:blipFill>
          <a:blip r:embed="rId2" cstate="print"/>
          <a:srcRect/>
          <a:stretch>
            <a:fillRect/>
          </a:stretch>
        </p:blipFill>
        <p:spPr bwMode="auto">
          <a:xfrm>
            <a:off x="467544" y="2132856"/>
            <a:ext cx="3462680" cy="2304256"/>
          </a:xfrm>
          <a:prstGeom prst="rect">
            <a:avLst/>
          </a:prstGeom>
          <a:noFill/>
          <a:ln w="9525">
            <a:noFill/>
            <a:miter lim="800000"/>
            <a:headEnd/>
            <a:tailEnd/>
          </a:ln>
        </p:spPr>
      </p:pic>
      <p:pic>
        <p:nvPicPr>
          <p:cNvPr id="26627" name="Picture 3"/>
          <p:cNvPicPr>
            <a:picLocks noChangeAspect="1" noChangeArrowheads="1"/>
          </p:cNvPicPr>
          <p:nvPr/>
        </p:nvPicPr>
        <p:blipFill>
          <a:blip r:embed="rId3" cstate="print"/>
          <a:srcRect/>
          <a:stretch>
            <a:fillRect/>
          </a:stretch>
        </p:blipFill>
        <p:spPr bwMode="auto">
          <a:xfrm>
            <a:off x="4644008" y="4509120"/>
            <a:ext cx="3169532" cy="2101538"/>
          </a:xfrm>
          <a:prstGeom prst="rect">
            <a:avLst/>
          </a:prstGeom>
          <a:noFill/>
          <a:ln w="9525">
            <a:noFill/>
            <a:miter lim="800000"/>
            <a:headEnd/>
            <a:tailEnd/>
          </a:ln>
        </p:spPr>
      </p:pic>
      <p:pic>
        <p:nvPicPr>
          <p:cNvPr id="26628" name="Picture 4"/>
          <p:cNvPicPr>
            <a:picLocks noChangeAspect="1" noChangeArrowheads="1"/>
          </p:cNvPicPr>
          <p:nvPr/>
        </p:nvPicPr>
        <p:blipFill>
          <a:blip r:embed="rId4" cstate="print"/>
          <a:srcRect/>
          <a:stretch>
            <a:fillRect/>
          </a:stretch>
        </p:blipFill>
        <p:spPr bwMode="auto">
          <a:xfrm>
            <a:off x="6876256" y="2034671"/>
            <a:ext cx="2017390" cy="2330433"/>
          </a:xfrm>
          <a:prstGeom prst="rect">
            <a:avLst/>
          </a:prstGeom>
          <a:noFill/>
          <a:ln w="9525">
            <a:noFill/>
            <a:miter lim="800000"/>
            <a:headEnd/>
            <a:tailEnd/>
          </a:ln>
        </p:spPr>
      </p:pic>
      <p:pic>
        <p:nvPicPr>
          <p:cNvPr id="26629" name="Picture 5"/>
          <p:cNvPicPr>
            <a:picLocks noChangeAspect="1" noChangeArrowheads="1"/>
          </p:cNvPicPr>
          <p:nvPr/>
        </p:nvPicPr>
        <p:blipFill>
          <a:blip r:embed="rId5" cstate="print"/>
          <a:srcRect/>
          <a:stretch>
            <a:fillRect/>
          </a:stretch>
        </p:blipFill>
        <p:spPr bwMode="auto">
          <a:xfrm>
            <a:off x="4067944" y="2060848"/>
            <a:ext cx="2644012" cy="2376264"/>
          </a:xfrm>
          <a:prstGeom prst="rect">
            <a:avLst/>
          </a:prstGeom>
          <a:noFill/>
          <a:ln w="9525">
            <a:noFill/>
            <a:miter lim="800000"/>
            <a:headEnd/>
            <a:tailEnd/>
          </a:ln>
        </p:spPr>
      </p:pic>
      <p:pic>
        <p:nvPicPr>
          <p:cNvPr id="26630" name="Picture 6"/>
          <p:cNvPicPr>
            <a:picLocks noChangeAspect="1" noChangeArrowheads="1"/>
          </p:cNvPicPr>
          <p:nvPr/>
        </p:nvPicPr>
        <p:blipFill>
          <a:blip r:embed="rId6" cstate="print"/>
          <a:srcRect/>
          <a:stretch>
            <a:fillRect/>
          </a:stretch>
        </p:blipFill>
        <p:spPr bwMode="auto">
          <a:xfrm>
            <a:off x="1727845" y="4516710"/>
            <a:ext cx="2124075" cy="2152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CO" dirty="0" smtClean="0"/>
              <a:t>CONSTRUCCIÓN E IMPACTO AMBIENTAL</a:t>
            </a:r>
            <a:endParaRPr lang="es-CO" dirty="0"/>
          </a:p>
        </p:txBody>
      </p:sp>
      <p:sp>
        <p:nvSpPr>
          <p:cNvPr id="3" name="2 Marcador de contenido"/>
          <p:cNvSpPr>
            <a:spLocks noGrp="1"/>
          </p:cNvSpPr>
          <p:nvPr>
            <p:ph sz="quarter" idx="1"/>
          </p:nvPr>
        </p:nvSpPr>
        <p:spPr>
          <a:xfrm>
            <a:off x="457200" y="1219200"/>
            <a:ext cx="8219256" cy="5638800"/>
          </a:xfrm>
        </p:spPr>
        <p:txBody>
          <a:bodyPr>
            <a:normAutofit/>
          </a:bodyPr>
          <a:lstStyle/>
          <a:p>
            <a:pPr marL="514350" indent="-514350">
              <a:buNone/>
            </a:pPr>
            <a:r>
              <a:rPr lang="es-CO" dirty="0" smtClean="0"/>
              <a:t>Luego de su uso o remodelación, se generan escombros y residuos.</a:t>
            </a:r>
          </a:p>
          <a:p>
            <a:pPr marL="514350" indent="-514350">
              <a:buNone/>
            </a:pPr>
            <a:endParaRPr lang="es-CO" dirty="0" smtClean="0"/>
          </a:p>
          <a:p>
            <a:pPr marL="514350" indent="-514350">
              <a:buNone/>
            </a:pPr>
            <a:endParaRPr lang="es-CO" dirty="0" smtClean="0"/>
          </a:p>
        </p:txBody>
      </p:sp>
      <p:pic>
        <p:nvPicPr>
          <p:cNvPr id="27650" name="Picture 2"/>
          <p:cNvPicPr>
            <a:picLocks noChangeAspect="1" noChangeArrowheads="1"/>
          </p:cNvPicPr>
          <p:nvPr/>
        </p:nvPicPr>
        <p:blipFill>
          <a:blip r:embed="rId2" cstate="print"/>
          <a:srcRect/>
          <a:stretch>
            <a:fillRect/>
          </a:stretch>
        </p:blipFill>
        <p:spPr bwMode="auto">
          <a:xfrm>
            <a:off x="611560" y="1988840"/>
            <a:ext cx="3387442" cy="2376265"/>
          </a:xfrm>
          <a:prstGeom prst="rect">
            <a:avLst/>
          </a:prstGeom>
          <a:noFill/>
          <a:ln w="9525">
            <a:noFill/>
            <a:miter lim="800000"/>
            <a:headEnd/>
            <a:tailEnd/>
          </a:ln>
        </p:spPr>
      </p:pic>
      <p:pic>
        <p:nvPicPr>
          <p:cNvPr id="27651" name="Picture 3"/>
          <p:cNvPicPr>
            <a:picLocks noChangeAspect="1" noChangeArrowheads="1"/>
          </p:cNvPicPr>
          <p:nvPr/>
        </p:nvPicPr>
        <p:blipFill>
          <a:blip r:embed="rId3" cstate="print"/>
          <a:srcRect/>
          <a:stretch>
            <a:fillRect/>
          </a:stretch>
        </p:blipFill>
        <p:spPr bwMode="auto">
          <a:xfrm>
            <a:off x="4572000" y="1988840"/>
            <a:ext cx="3354471" cy="2232248"/>
          </a:xfrm>
          <a:prstGeom prst="rect">
            <a:avLst/>
          </a:prstGeom>
          <a:noFill/>
          <a:ln w="9525">
            <a:noFill/>
            <a:miter lim="800000"/>
            <a:headEnd/>
            <a:tailEnd/>
          </a:ln>
        </p:spPr>
      </p:pic>
      <p:pic>
        <p:nvPicPr>
          <p:cNvPr id="27652" name="Picture 4"/>
          <p:cNvPicPr>
            <a:picLocks noChangeAspect="1" noChangeArrowheads="1"/>
          </p:cNvPicPr>
          <p:nvPr/>
        </p:nvPicPr>
        <p:blipFill>
          <a:blip r:embed="rId4" cstate="print"/>
          <a:srcRect/>
          <a:stretch>
            <a:fillRect/>
          </a:stretch>
        </p:blipFill>
        <p:spPr bwMode="auto">
          <a:xfrm>
            <a:off x="2627783" y="4293096"/>
            <a:ext cx="3746155" cy="24928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CO" dirty="0" smtClean="0"/>
              <a:t>CONSTRUCCIÓN E IMPACTO AMBIENTAL</a:t>
            </a:r>
            <a:endParaRPr lang="es-CO" dirty="0"/>
          </a:p>
        </p:txBody>
      </p:sp>
      <p:sp>
        <p:nvSpPr>
          <p:cNvPr id="3" name="2 Marcador de contenido"/>
          <p:cNvSpPr>
            <a:spLocks noGrp="1"/>
          </p:cNvSpPr>
          <p:nvPr>
            <p:ph sz="quarter" idx="1"/>
          </p:nvPr>
        </p:nvSpPr>
        <p:spPr>
          <a:xfrm>
            <a:off x="457200" y="1219200"/>
            <a:ext cx="8219256" cy="5306144"/>
          </a:xfrm>
        </p:spPr>
        <p:txBody>
          <a:bodyPr>
            <a:normAutofit/>
          </a:bodyPr>
          <a:lstStyle/>
          <a:p>
            <a:pPr>
              <a:buNone/>
            </a:pPr>
            <a:r>
              <a:rPr lang="es-ES" dirty="0" smtClean="0"/>
              <a:t>El </a:t>
            </a:r>
            <a:r>
              <a:rPr lang="es-ES" dirty="0" smtClean="0"/>
              <a:t>reto a superar por la industria de la Construcción</a:t>
            </a:r>
            <a:r>
              <a:rPr lang="es-ES" dirty="0" smtClean="0"/>
              <a:t>, sigue </a:t>
            </a:r>
            <a:r>
              <a:rPr lang="es-ES" dirty="0" smtClean="0"/>
              <a:t>siendo fundamentalmente el empleo de materiales de construcción de bajo impacto ambiental, dado que son estos los que más repercuten sobre el medio natural, sin descartar otros impactos relacionados con el consumo de energía o los residuos. </a:t>
            </a:r>
            <a:endParaRPr lang="es-CO"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CO" dirty="0" smtClean="0"/>
              <a:t>RECURSOS RENOVABLES Y NO RENOVABLES</a:t>
            </a:r>
            <a:endParaRPr lang="es-CO" dirty="0"/>
          </a:p>
        </p:txBody>
      </p:sp>
      <p:sp>
        <p:nvSpPr>
          <p:cNvPr id="3" name="2 Marcador de contenido"/>
          <p:cNvSpPr>
            <a:spLocks noGrp="1"/>
          </p:cNvSpPr>
          <p:nvPr>
            <p:ph sz="quarter" idx="1"/>
          </p:nvPr>
        </p:nvSpPr>
        <p:spPr>
          <a:xfrm>
            <a:off x="457200" y="1219200"/>
            <a:ext cx="8147248" cy="5090120"/>
          </a:xfrm>
        </p:spPr>
        <p:txBody>
          <a:bodyPr>
            <a:normAutofit fontScale="92500" lnSpcReduction="10000"/>
          </a:bodyPr>
          <a:lstStyle/>
          <a:p>
            <a:pPr>
              <a:buNone/>
            </a:pPr>
            <a:r>
              <a:rPr lang="es-CO" dirty="0" smtClean="0"/>
              <a:t>Los recursos naturales </a:t>
            </a:r>
            <a:r>
              <a:rPr lang="es-CO" b="1" dirty="0" smtClean="0"/>
              <a:t>renovables</a:t>
            </a:r>
            <a:r>
              <a:rPr lang="es-CO" dirty="0" smtClean="0"/>
              <a:t> hacen referencia a recursos bióticos con ciclos de regeneración por encima de su extracción.</a:t>
            </a:r>
          </a:p>
          <a:p>
            <a:r>
              <a:rPr lang="es-CO" dirty="0" smtClean="0"/>
              <a:t>Estos recursos no se agotan con su utilización o vuelven a su estado original.</a:t>
            </a:r>
          </a:p>
          <a:p>
            <a:r>
              <a:rPr lang="es-CO" dirty="0" smtClean="0"/>
              <a:t>ciertos recursos renovables pueden dejar de serlo si su tasa de utilización es tan alta que evite su renovación (uso excesivo), debe realizarse el uso racional e inteligente que permita la sostenibilidad de dichos recursos. </a:t>
            </a:r>
          </a:p>
          <a:p>
            <a:r>
              <a:rPr lang="es-CO" dirty="0" smtClean="0"/>
              <a:t>Son recursos renovables: y con tendencia a ser extintos:  el agua y la biomasa (todo ser viviente), bosques, pesquerías, etc.</a:t>
            </a:r>
          </a:p>
          <a:p>
            <a:r>
              <a:rPr lang="es-CO" dirty="0" smtClean="0"/>
              <a:t>Otros son no limitados:  luz solar, mareas, vientos, etc.</a:t>
            </a:r>
          </a:p>
          <a:p>
            <a:r>
              <a:rPr lang="es-CO" dirty="0" smtClean="0"/>
              <a:t>Otros: energía hidráulica, energía geotérmica, madera y productos de agricultura.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CO" dirty="0" smtClean="0"/>
              <a:t>RECURSOS RENOVABLES</a:t>
            </a:r>
            <a:endParaRPr lang="es-CO" dirty="0"/>
          </a:p>
        </p:txBody>
      </p:sp>
      <p:sp>
        <p:nvSpPr>
          <p:cNvPr id="4" name="3 Marcador de contenido"/>
          <p:cNvSpPr>
            <a:spLocks noGrp="1"/>
          </p:cNvSpPr>
          <p:nvPr>
            <p:ph sz="quarter" idx="1"/>
          </p:nvPr>
        </p:nvSpPr>
        <p:spPr/>
        <p:txBody>
          <a:bodyPr/>
          <a:lstStyle/>
          <a:p>
            <a:endParaRPr lang="es-CO" dirty="0"/>
          </a:p>
        </p:txBody>
      </p:sp>
      <p:pic>
        <p:nvPicPr>
          <p:cNvPr id="1026" name="Picture 2"/>
          <p:cNvPicPr>
            <a:picLocks noChangeAspect="1" noChangeArrowheads="1"/>
          </p:cNvPicPr>
          <p:nvPr/>
        </p:nvPicPr>
        <p:blipFill>
          <a:blip r:embed="rId2" cstate="print"/>
          <a:srcRect/>
          <a:stretch>
            <a:fillRect/>
          </a:stretch>
        </p:blipFill>
        <p:spPr bwMode="auto">
          <a:xfrm>
            <a:off x="539552" y="3789040"/>
            <a:ext cx="3685492" cy="3043888"/>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67544" y="1124744"/>
            <a:ext cx="3945405" cy="2592288"/>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4572000" y="1124744"/>
            <a:ext cx="4094187" cy="2835604"/>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t="9796" b="9388"/>
          <a:stretch>
            <a:fillRect/>
          </a:stretch>
        </p:blipFill>
        <p:spPr bwMode="auto">
          <a:xfrm>
            <a:off x="4499992" y="4005064"/>
            <a:ext cx="4176464" cy="28127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CO" dirty="0" smtClean="0"/>
              <a:t>RECURSOS RENOVABLES Y NO RENOVABLES</a:t>
            </a:r>
            <a:endParaRPr lang="es-CO" dirty="0"/>
          </a:p>
        </p:txBody>
      </p:sp>
      <p:sp>
        <p:nvSpPr>
          <p:cNvPr id="3" name="2 Marcador de contenido"/>
          <p:cNvSpPr>
            <a:spLocks noGrp="1"/>
          </p:cNvSpPr>
          <p:nvPr>
            <p:ph sz="quarter" idx="1"/>
          </p:nvPr>
        </p:nvSpPr>
        <p:spPr>
          <a:xfrm>
            <a:off x="457200" y="1219200"/>
            <a:ext cx="8219256" cy="5090120"/>
          </a:xfrm>
        </p:spPr>
        <p:txBody>
          <a:bodyPr>
            <a:normAutofit fontScale="92500"/>
          </a:bodyPr>
          <a:lstStyle/>
          <a:p>
            <a:pPr>
              <a:buNone/>
            </a:pPr>
            <a:r>
              <a:rPr lang="es-CO" dirty="0" smtClean="0"/>
              <a:t>Los recursos naturales </a:t>
            </a:r>
            <a:r>
              <a:rPr lang="es-CO" b="1" dirty="0" smtClean="0"/>
              <a:t>no renovables</a:t>
            </a:r>
            <a:r>
              <a:rPr lang="es-CO" dirty="0" smtClean="0"/>
              <a:t> son generalmente depósitos limitados o con ciclos de regeneración muy por debajo de los ritmos de extracción o explotación (minería, petróleo, </a:t>
            </a:r>
            <a:r>
              <a:rPr lang="es-CO" dirty="0" err="1" smtClean="0"/>
              <a:t>etc</a:t>
            </a:r>
            <a:r>
              <a:rPr lang="es-CO" dirty="0" smtClean="0"/>
              <a:t>).</a:t>
            </a:r>
          </a:p>
          <a:p>
            <a:r>
              <a:rPr lang="es-CO" dirty="0" smtClean="0"/>
              <a:t>Estos recursos frecuentemente existen en cantidades fijas ya que la naturaleza no puede recrearlos en periodos geológicos cortos. Se denomina </a:t>
            </a:r>
            <a:r>
              <a:rPr lang="es-CO" i="1" dirty="0" smtClean="0"/>
              <a:t>reservas</a:t>
            </a:r>
            <a:r>
              <a:rPr lang="es-CO" dirty="0" smtClean="0"/>
              <a:t> a los contingentes de recursos que pueden ser extraídos con provecho. </a:t>
            </a:r>
          </a:p>
          <a:p>
            <a:r>
              <a:rPr lang="es-CO" dirty="0" smtClean="0"/>
              <a:t> Otro fenómeno puede ser que el recurso exista, pero que no pueda utilizarse, como sucede con el agua contaminada etc.</a:t>
            </a:r>
          </a:p>
          <a:p>
            <a:r>
              <a:rPr lang="es-CO" dirty="0" smtClean="0"/>
              <a:t>Recursos no renovables son: el carbón, los minerales, los metales, el gas natural y los depósitos de agua subterránea (acuíferos confinados sin recarga).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CO" dirty="0" smtClean="0"/>
              <a:t>RECURSOS NO RENOVABLES</a:t>
            </a:r>
            <a:endParaRPr lang="es-CO" dirty="0"/>
          </a:p>
        </p:txBody>
      </p:sp>
      <p:sp>
        <p:nvSpPr>
          <p:cNvPr id="4" name="3 Marcador de contenido"/>
          <p:cNvSpPr>
            <a:spLocks noGrp="1"/>
          </p:cNvSpPr>
          <p:nvPr>
            <p:ph sz="quarter" idx="1"/>
          </p:nvPr>
        </p:nvSpPr>
        <p:spPr/>
        <p:txBody>
          <a:bodyPr/>
          <a:lstStyle/>
          <a:p>
            <a:endParaRPr lang="es-CO" dirty="0"/>
          </a:p>
        </p:txBody>
      </p:sp>
      <p:pic>
        <p:nvPicPr>
          <p:cNvPr id="2050" name="Picture 2"/>
          <p:cNvPicPr>
            <a:picLocks noChangeAspect="1" noChangeArrowheads="1"/>
          </p:cNvPicPr>
          <p:nvPr/>
        </p:nvPicPr>
        <p:blipFill>
          <a:blip r:embed="rId2" cstate="print"/>
          <a:srcRect/>
          <a:stretch>
            <a:fillRect/>
          </a:stretch>
        </p:blipFill>
        <p:spPr bwMode="auto">
          <a:xfrm>
            <a:off x="2915816" y="1052736"/>
            <a:ext cx="3369731" cy="2685254"/>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r="10256"/>
          <a:stretch>
            <a:fillRect/>
          </a:stretch>
        </p:blipFill>
        <p:spPr bwMode="auto">
          <a:xfrm>
            <a:off x="323528" y="1052736"/>
            <a:ext cx="2520280" cy="3682327"/>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t="12088"/>
          <a:stretch>
            <a:fillRect/>
          </a:stretch>
        </p:blipFill>
        <p:spPr bwMode="auto">
          <a:xfrm>
            <a:off x="3059832" y="3789040"/>
            <a:ext cx="4556523" cy="2835510"/>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323528" y="4725144"/>
            <a:ext cx="2691763" cy="2016224"/>
          </a:xfrm>
          <a:prstGeom prst="rect">
            <a:avLst/>
          </a:prstGeom>
          <a:noFill/>
          <a:ln w="9525">
            <a:noFill/>
            <a:miter lim="800000"/>
            <a:headEnd/>
            <a:tailEnd/>
          </a:ln>
        </p:spPr>
      </p:pic>
      <p:pic>
        <p:nvPicPr>
          <p:cNvPr id="2054" name="Picture 6"/>
          <p:cNvPicPr>
            <a:picLocks noChangeAspect="1" noChangeArrowheads="1"/>
          </p:cNvPicPr>
          <p:nvPr/>
        </p:nvPicPr>
        <p:blipFill>
          <a:blip r:embed="rId6" cstate="print"/>
          <a:srcRect r="37610"/>
          <a:stretch>
            <a:fillRect/>
          </a:stretch>
        </p:blipFill>
        <p:spPr bwMode="auto">
          <a:xfrm>
            <a:off x="6300192" y="1052736"/>
            <a:ext cx="2520280" cy="2688124"/>
          </a:xfrm>
          <a:prstGeom prst="rect">
            <a:avLst/>
          </a:prstGeom>
          <a:noFill/>
          <a:ln w="9525">
            <a:noFill/>
            <a:miter lim="800000"/>
            <a:headEnd/>
            <a:tailEnd/>
          </a:ln>
        </p:spPr>
      </p:pic>
      <p:pic>
        <p:nvPicPr>
          <p:cNvPr id="2055" name="Picture 7"/>
          <p:cNvPicPr>
            <a:picLocks noChangeAspect="1" noChangeArrowheads="1"/>
          </p:cNvPicPr>
          <p:nvPr/>
        </p:nvPicPr>
        <p:blipFill>
          <a:blip r:embed="rId7" cstate="print"/>
          <a:srcRect b="33210"/>
          <a:stretch>
            <a:fillRect/>
          </a:stretch>
        </p:blipFill>
        <p:spPr bwMode="auto">
          <a:xfrm rot="5400000">
            <a:off x="6981960" y="4720370"/>
            <a:ext cx="2563366" cy="13346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CO" dirty="0" smtClean="0"/>
              <a:t>RECURSOS </a:t>
            </a:r>
            <a:r>
              <a:rPr lang="es-CO" dirty="0" smtClean="0"/>
              <a:t>NO RENOVABLES EN COLOMBIA</a:t>
            </a:r>
            <a:endParaRPr lang="es-CO" dirty="0"/>
          </a:p>
        </p:txBody>
      </p:sp>
      <p:sp>
        <p:nvSpPr>
          <p:cNvPr id="3" name="2 Marcador de contenido"/>
          <p:cNvSpPr>
            <a:spLocks noGrp="1"/>
          </p:cNvSpPr>
          <p:nvPr>
            <p:ph sz="quarter" idx="1"/>
          </p:nvPr>
        </p:nvSpPr>
        <p:spPr>
          <a:xfrm>
            <a:off x="457200" y="1219200"/>
            <a:ext cx="8219256" cy="5090120"/>
          </a:xfrm>
        </p:spPr>
        <p:txBody>
          <a:bodyPr>
            <a:normAutofit/>
          </a:bodyPr>
          <a:lstStyle/>
          <a:p>
            <a:pPr>
              <a:buNone/>
            </a:pPr>
            <a:r>
              <a:rPr lang="es-CO" dirty="0" smtClean="0"/>
              <a:t>Recursos no renovables que se consideran cruciales para el sostenimiento económico:</a:t>
            </a:r>
          </a:p>
          <a:p>
            <a:r>
              <a:rPr lang="es-CO" dirty="0" smtClean="0"/>
              <a:t>Los energéticos: como carbón, gas natural, petróleo, </a:t>
            </a:r>
            <a:r>
              <a:rPr lang="es-CO" dirty="0" err="1" smtClean="0"/>
              <a:t>asfaltitas</a:t>
            </a:r>
            <a:r>
              <a:rPr lang="es-CO" dirty="0" smtClean="0"/>
              <a:t> y uranio</a:t>
            </a:r>
          </a:p>
          <a:p>
            <a:r>
              <a:rPr lang="es-CO" dirty="0" smtClean="0"/>
              <a:t>Las minas o aquellos de los cuales se extraen los metales: Fe Al, Cu, </a:t>
            </a:r>
            <a:r>
              <a:rPr lang="es-CO" dirty="0" smtClean="0"/>
              <a:t>P</a:t>
            </a:r>
            <a:r>
              <a:rPr lang="es-CO" dirty="0" smtClean="0"/>
              <a:t>b, </a:t>
            </a:r>
            <a:r>
              <a:rPr lang="es-CO" dirty="0" err="1" smtClean="0"/>
              <a:t>Z</a:t>
            </a:r>
            <a:r>
              <a:rPr lang="es-CO" dirty="0" err="1" smtClean="0"/>
              <a:t>n.</a:t>
            </a:r>
            <a:endParaRPr lang="es-CO" dirty="0" smtClean="0"/>
          </a:p>
          <a:p>
            <a:r>
              <a:rPr lang="es-CO" dirty="0" smtClean="0"/>
              <a:t>Materiales para la construcción.</a:t>
            </a:r>
          </a:p>
          <a:p>
            <a:r>
              <a:rPr lang="es-CO" dirty="0" smtClean="0"/>
              <a:t>Los fertilizantes.</a:t>
            </a:r>
            <a:endParaRPr lang="es-CO"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CO" dirty="0" smtClean="0"/>
              <a:t>RECURSOS RENOVABLES Y NO RENOVABLES</a:t>
            </a:r>
            <a:endParaRPr lang="es-CO" dirty="0"/>
          </a:p>
        </p:txBody>
      </p:sp>
      <p:sp>
        <p:nvSpPr>
          <p:cNvPr id="3" name="2 Marcador de contenido"/>
          <p:cNvSpPr>
            <a:spLocks noGrp="1"/>
          </p:cNvSpPr>
          <p:nvPr>
            <p:ph sz="quarter" idx="1"/>
          </p:nvPr>
        </p:nvSpPr>
        <p:spPr>
          <a:xfrm>
            <a:off x="457200" y="1219200"/>
            <a:ext cx="8219256" cy="5090120"/>
          </a:xfrm>
        </p:spPr>
        <p:txBody>
          <a:bodyPr>
            <a:normAutofit fontScale="92500"/>
          </a:bodyPr>
          <a:lstStyle/>
          <a:p>
            <a:pPr>
              <a:buNone/>
            </a:pPr>
            <a:r>
              <a:rPr lang="es-CO" dirty="0" smtClean="0"/>
              <a:t>El carbón en Colombia</a:t>
            </a:r>
          </a:p>
          <a:p>
            <a:r>
              <a:rPr lang="es-CO" dirty="0" smtClean="0"/>
              <a:t>Según estimación de </a:t>
            </a:r>
            <a:r>
              <a:rPr lang="es-CO" dirty="0" smtClean="0"/>
              <a:t>2009,  se </a:t>
            </a:r>
            <a:r>
              <a:rPr lang="es-CO" dirty="0" smtClean="0"/>
              <a:t>tiene </a:t>
            </a:r>
            <a:r>
              <a:rPr lang="es-CO" dirty="0" smtClean="0"/>
              <a:t>una disponibilidad </a:t>
            </a:r>
            <a:r>
              <a:rPr lang="es-CO" dirty="0" smtClean="0"/>
              <a:t>superior a </a:t>
            </a:r>
            <a:r>
              <a:rPr lang="es-CO" dirty="0" smtClean="0"/>
              <a:t>17.000 </a:t>
            </a:r>
            <a:r>
              <a:rPr lang="es-CO" dirty="0" smtClean="0"/>
              <a:t>millones </a:t>
            </a:r>
            <a:r>
              <a:rPr lang="es-CO" dirty="0" smtClean="0"/>
              <a:t>de toneladas </a:t>
            </a:r>
            <a:r>
              <a:rPr lang="es-CO" dirty="0" smtClean="0"/>
              <a:t>de </a:t>
            </a:r>
            <a:r>
              <a:rPr lang="es-CO" dirty="0" smtClean="0"/>
              <a:t>carbón.</a:t>
            </a:r>
            <a:endParaRPr lang="es-CO" dirty="0" smtClean="0"/>
          </a:p>
          <a:p>
            <a:r>
              <a:rPr lang="es-CO" dirty="0" smtClean="0"/>
              <a:t>El departamento de la Guajira posee más de </a:t>
            </a:r>
            <a:r>
              <a:rPr lang="es-CO" dirty="0" smtClean="0"/>
              <a:t>las dos </a:t>
            </a:r>
            <a:r>
              <a:rPr lang="es-CO" dirty="0" smtClean="0"/>
              <a:t>terceras partes de esa cantidad, y </a:t>
            </a:r>
            <a:r>
              <a:rPr lang="es-CO" dirty="0" smtClean="0"/>
              <a:t>contribuye junto </a:t>
            </a:r>
            <a:r>
              <a:rPr lang="es-CO" dirty="0" smtClean="0"/>
              <a:t>con los departamentos de Córdoba y </a:t>
            </a:r>
            <a:r>
              <a:rPr lang="es-CO" dirty="0" smtClean="0"/>
              <a:t>Cesar a </a:t>
            </a:r>
            <a:r>
              <a:rPr lang="es-CO" dirty="0" smtClean="0"/>
              <a:t>un 83% del total. El 17% restante </a:t>
            </a:r>
            <a:r>
              <a:rPr lang="es-CO" dirty="0" smtClean="0"/>
              <a:t>corresponde, en </a:t>
            </a:r>
            <a:r>
              <a:rPr lang="es-CO" dirty="0" smtClean="0"/>
              <a:t>su orden, a: Cundinamarca, Boyacá, </a:t>
            </a:r>
            <a:r>
              <a:rPr lang="es-CO" dirty="0" smtClean="0"/>
              <a:t>Antioquia,  Valle </a:t>
            </a:r>
            <a:r>
              <a:rPr lang="es-CO" dirty="0" smtClean="0"/>
              <a:t>del Cauca y Cauca, Norte de </a:t>
            </a:r>
            <a:r>
              <a:rPr lang="es-CO" dirty="0" smtClean="0"/>
              <a:t>Santander.</a:t>
            </a:r>
          </a:p>
          <a:p>
            <a:r>
              <a:rPr lang="es-CO" dirty="0" smtClean="0"/>
              <a:t>El 90% de todo carbón en el país se </a:t>
            </a:r>
            <a:r>
              <a:rPr lang="es-CO" dirty="0" smtClean="0"/>
              <a:t>utiliza para </a:t>
            </a:r>
            <a:r>
              <a:rPr lang="es-CO" dirty="0" smtClean="0"/>
              <a:t>generar </a:t>
            </a:r>
            <a:r>
              <a:rPr lang="es-CO" dirty="0" smtClean="0"/>
              <a:t>calor - carbón </a:t>
            </a:r>
            <a:r>
              <a:rPr lang="es-CO" dirty="0" smtClean="0"/>
              <a:t>térmico, en </a:t>
            </a:r>
            <a:r>
              <a:rPr lang="es-CO" dirty="0" smtClean="0"/>
              <a:t>la termoelectricidad </a:t>
            </a:r>
            <a:r>
              <a:rPr lang="es-CO" dirty="0" smtClean="0"/>
              <a:t>y en calderas de </a:t>
            </a:r>
            <a:r>
              <a:rPr lang="es-CO" dirty="0" smtClean="0"/>
              <a:t>vapor en </a:t>
            </a:r>
            <a:r>
              <a:rPr lang="es-CO" dirty="0" err="1" smtClean="0"/>
              <a:t>textileras</a:t>
            </a:r>
            <a:r>
              <a:rPr lang="es-CO" dirty="0" smtClean="0"/>
              <a:t> y hornos; luego, en </a:t>
            </a:r>
            <a:r>
              <a:rPr lang="es-CO" dirty="0" smtClean="0"/>
              <a:t>la metalurgia - carbón </a:t>
            </a:r>
            <a:r>
              <a:rPr lang="es-CO" dirty="0" err="1" smtClean="0"/>
              <a:t>coquizable</a:t>
            </a:r>
            <a:r>
              <a:rPr lang="es-CO" dirty="0" smtClean="0"/>
              <a:t>, por </a:t>
            </a:r>
            <a:r>
              <a:rPr lang="es-CO" dirty="0" smtClean="0"/>
              <a:t>su poder </a:t>
            </a:r>
            <a:r>
              <a:rPr lang="es-CO" dirty="0" smtClean="0"/>
              <a:t>reductor y calorífico; y una </a:t>
            </a:r>
            <a:r>
              <a:rPr lang="es-CO" dirty="0" smtClean="0"/>
              <a:t>cantidad menor en los procesos de </a:t>
            </a:r>
            <a:r>
              <a:rPr lang="es-CO" dirty="0" err="1" smtClean="0"/>
              <a:t>pirólisis</a:t>
            </a:r>
            <a:r>
              <a:rPr lang="es-CO" dirty="0" smtClean="0"/>
              <a:t> </a:t>
            </a:r>
            <a:r>
              <a:rPr lang="es-CO" dirty="0" smtClean="0"/>
              <a:t>y </a:t>
            </a:r>
            <a:r>
              <a:rPr lang="es-CO" dirty="0" smtClean="0"/>
              <a:t>gasificación.</a:t>
            </a:r>
            <a:endParaRPr lang="es-CO"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CO" dirty="0" smtClean="0"/>
              <a:t>RECURSOS </a:t>
            </a:r>
            <a:r>
              <a:rPr lang="es-CO" dirty="0" smtClean="0"/>
              <a:t>NO RENOVABLES EN COLOMBIA</a:t>
            </a:r>
            <a:endParaRPr lang="es-CO" dirty="0"/>
          </a:p>
        </p:txBody>
      </p:sp>
      <p:sp>
        <p:nvSpPr>
          <p:cNvPr id="3" name="2 Marcador de contenido"/>
          <p:cNvSpPr>
            <a:spLocks noGrp="1"/>
          </p:cNvSpPr>
          <p:nvPr>
            <p:ph sz="quarter" idx="1"/>
          </p:nvPr>
        </p:nvSpPr>
        <p:spPr>
          <a:xfrm>
            <a:off x="457200" y="1219200"/>
            <a:ext cx="8219256" cy="5090120"/>
          </a:xfrm>
        </p:spPr>
        <p:txBody>
          <a:bodyPr>
            <a:normAutofit lnSpcReduction="10000"/>
          </a:bodyPr>
          <a:lstStyle/>
          <a:p>
            <a:pPr>
              <a:buNone/>
            </a:pPr>
            <a:r>
              <a:rPr lang="es-CO" dirty="0" smtClean="0"/>
              <a:t>Gas natural</a:t>
            </a:r>
          </a:p>
          <a:p>
            <a:r>
              <a:rPr lang="es-CO" dirty="0" smtClean="0"/>
              <a:t>Es una mezcla de </a:t>
            </a:r>
            <a:r>
              <a:rPr lang="es-CO" dirty="0" smtClean="0"/>
              <a:t>compuestos de </a:t>
            </a:r>
            <a:r>
              <a:rPr lang="es-CO" dirty="0" smtClean="0"/>
              <a:t>bajo peso </a:t>
            </a:r>
            <a:r>
              <a:rPr lang="es-CO" dirty="0" smtClean="0"/>
              <a:t>molecular de carbono </a:t>
            </a:r>
            <a:r>
              <a:rPr lang="es-CO" dirty="0" smtClean="0"/>
              <a:t>e hidrógeno, </a:t>
            </a:r>
            <a:r>
              <a:rPr lang="es-CO" dirty="0" smtClean="0"/>
              <a:t>o hidrocarburos</a:t>
            </a:r>
            <a:r>
              <a:rPr lang="es-CO" dirty="0" smtClean="0"/>
              <a:t>, que </a:t>
            </a:r>
            <a:r>
              <a:rPr lang="es-CO" dirty="0" smtClean="0"/>
              <a:t>se encuentran </a:t>
            </a:r>
            <a:r>
              <a:rPr lang="es-CO" dirty="0" smtClean="0"/>
              <a:t>en </a:t>
            </a:r>
            <a:r>
              <a:rPr lang="es-CO" dirty="0" smtClean="0"/>
              <a:t>campos subterráneos </a:t>
            </a:r>
            <a:r>
              <a:rPr lang="es-CO" dirty="0" smtClean="0"/>
              <a:t>de areniscas </a:t>
            </a:r>
            <a:r>
              <a:rPr lang="es-CO" dirty="0" smtClean="0"/>
              <a:t>u otras </a:t>
            </a:r>
            <a:r>
              <a:rPr lang="es-CO" dirty="0" smtClean="0"/>
              <a:t>rocas porosas. El </a:t>
            </a:r>
            <a:r>
              <a:rPr lang="es-CO" dirty="0" smtClean="0"/>
              <a:t>gas sale </a:t>
            </a:r>
            <a:r>
              <a:rPr lang="es-CO" dirty="0" smtClean="0"/>
              <a:t>a la superficie cuando </a:t>
            </a:r>
            <a:r>
              <a:rPr lang="es-CO" dirty="0" smtClean="0"/>
              <a:t>el campo </a:t>
            </a:r>
            <a:r>
              <a:rPr lang="es-CO" dirty="0" smtClean="0"/>
              <a:t>es atravesado por </a:t>
            </a:r>
            <a:r>
              <a:rPr lang="es-CO" dirty="0" smtClean="0"/>
              <a:t>una perforación.</a:t>
            </a:r>
          </a:p>
          <a:p>
            <a:r>
              <a:rPr lang="es-CO" dirty="0" smtClean="0"/>
              <a:t>El </a:t>
            </a:r>
            <a:r>
              <a:rPr lang="es-CO" dirty="0" smtClean="0"/>
              <a:t>país </a:t>
            </a:r>
            <a:r>
              <a:rPr lang="es-CO" dirty="0" smtClean="0"/>
              <a:t>ha tomado </a:t>
            </a:r>
            <a:r>
              <a:rPr lang="es-CO" dirty="0" smtClean="0"/>
              <a:t>conciencia de la importancia </a:t>
            </a:r>
            <a:r>
              <a:rPr lang="es-CO" dirty="0" smtClean="0"/>
              <a:t>que tiene en </a:t>
            </a:r>
            <a:r>
              <a:rPr lang="es-CO" dirty="0" smtClean="0"/>
              <a:t>el futuro el </a:t>
            </a:r>
            <a:r>
              <a:rPr lang="es-CO" dirty="0" smtClean="0"/>
              <a:t>aprovechamiento del </a:t>
            </a:r>
            <a:r>
              <a:rPr lang="es-CO" dirty="0" smtClean="0"/>
              <a:t>gas como fuente de energía, ya </a:t>
            </a:r>
            <a:r>
              <a:rPr lang="es-CO" dirty="0" smtClean="0"/>
              <a:t>sea como </a:t>
            </a:r>
            <a:r>
              <a:rPr lang="es-CO" dirty="0" smtClean="0"/>
              <a:t>gas licuado del petróleo para </a:t>
            </a:r>
            <a:r>
              <a:rPr lang="es-CO" dirty="0" smtClean="0"/>
              <a:t>uso doméstico </a:t>
            </a:r>
            <a:r>
              <a:rPr lang="es-CO" dirty="0" smtClean="0"/>
              <a:t>o ya sea como gas natural </a:t>
            </a:r>
            <a:r>
              <a:rPr lang="es-CO" dirty="0" smtClean="0"/>
              <a:t>para usos industriales – domésticos.</a:t>
            </a:r>
          </a:p>
          <a:p>
            <a:r>
              <a:rPr lang="es-CO" dirty="0" smtClean="0"/>
              <a:t>La </a:t>
            </a:r>
            <a:r>
              <a:rPr lang="es-CO" dirty="0" smtClean="0"/>
              <a:t>población con acceso a Gas Natural en Colombia pasó de 9.0 a cerca de 25.0  </a:t>
            </a:r>
            <a:r>
              <a:rPr lang="es-CO" dirty="0" smtClean="0"/>
              <a:t>millones – reservas para 20 años.</a:t>
            </a:r>
            <a:endParaRPr lang="es-CO"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en">
  <a:themeElements>
    <a:clrScheme name="Orige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e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e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325</TotalTime>
  <Words>1845</Words>
  <Application>Microsoft Office PowerPoint</Application>
  <PresentationFormat>Presentación en pantalla (4:3)</PresentationFormat>
  <Paragraphs>109</Paragraphs>
  <Slides>27</Slides>
  <Notes>0</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Origen</vt:lpstr>
      <vt:lpstr>ESCASEZ DE RECURSOS NATURALES, IMPACTO DE LA CONSTRUCCIÓN EN EL M.A –</vt:lpstr>
      <vt:lpstr>RECURSOS NATURALES</vt:lpstr>
      <vt:lpstr>RECURSOS RENOVABLES Y NO RENOVABLES</vt:lpstr>
      <vt:lpstr>RECURSOS RENOVABLES</vt:lpstr>
      <vt:lpstr>RECURSOS RENOVABLES Y NO RENOVABLES</vt:lpstr>
      <vt:lpstr>RECURSOS NO RENOVABLES</vt:lpstr>
      <vt:lpstr>RECURSOS NO RENOVABLES EN COLOMBIA</vt:lpstr>
      <vt:lpstr>RECURSOS RENOVABLES Y NO RENOVABLES</vt:lpstr>
      <vt:lpstr>RECURSOS NO RENOVABLES EN COLOMBIA</vt:lpstr>
      <vt:lpstr>RECURSOS NO RENOVABLES EN COLOMBIA</vt:lpstr>
      <vt:lpstr>RECURSOS RENOVABLES Y NO RENOVABLES</vt:lpstr>
      <vt:lpstr>CONSTRUCCIÓN E IMPACTO AMBIENTAL</vt:lpstr>
      <vt:lpstr>CONSTRUCCIÓN E IMPACTO AMBIENTAL</vt:lpstr>
      <vt:lpstr>CONSTRUCCIÓN E IMPACTO AMBIENTAL</vt:lpstr>
      <vt:lpstr>CONSTRUCCIÓN E IMPACTO AMBIENTAL</vt:lpstr>
      <vt:lpstr>CONSTRUCCIÓN E IMPACTO AMBIENTAL</vt:lpstr>
      <vt:lpstr>CONSTRUCCIÓN E IMPACTO AMBIENTAL</vt:lpstr>
      <vt:lpstr>CONSTRUCCIÓN E IMPACTO AMBIENTAL</vt:lpstr>
      <vt:lpstr>CONSTRUCCIÓN E IMPACTO AMBIENTAL</vt:lpstr>
      <vt:lpstr>CONSTRUCCIÓN E IMPACTO AMBIENTAL</vt:lpstr>
      <vt:lpstr>CONSTRUCCIÓN E IMPACTO AMBIENTAL</vt:lpstr>
      <vt:lpstr>CONSTRUCCIÓN E IMPACTO AMBIENTAL</vt:lpstr>
      <vt:lpstr>CONSTRUCCIÓN E IMPACTO AMBIENTAL</vt:lpstr>
      <vt:lpstr>CONSTRUCCIÓN E IMPACTO AMBIENTAL</vt:lpstr>
      <vt:lpstr>CONSTRUCCIÓN E IMPACTO AMBIENTAL</vt:lpstr>
      <vt:lpstr>CONSTRUCCIÓN E IMPACTO AMBIENTAL</vt:lpstr>
      <vt:lpstr>CONSTRUCCIÓN E IMPACTO AMBIENTAL</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HUELLA ECOLÓGICA – CONTAMINACIÓN Y ESCASEZ DE RECURSOS NATURALES</dc:title>
  <dc:creator>MINI</dc:creator>
  <cp:lastModifiedBy>MINI</cp:lastModifiedBy>
  <cp:revision>55</cp:revision>
  <dcterms:created xsi:type="dcterms:W3CDTF">2012-08-23T01:34:33Z</dcterms:created>
  <dcterms:modified xsi:type="dcterms:W3CDTF">2012-08-28T10:11:02Z</dcterms:modified>
</cp:coreProperties>
</file>